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思源黑体" panose="02010600030101010101" charset="-122"/>
      <p:regular r:id="rId20"/>
    </p:embeddedFont>
    <p:embeddedFont>
      <p:font typeface="字由点字典黑 Bold" panose="02010600030101010101" charset="-122"/>
      <p:regular r:id="rId21"/>
    </p:embeddedFont>
    <p:embeddedFont>
      <p:font typeface="Archivo Black" panose="02010600030101010101" charset="0"/>
      <p:regular r:id="rId22"/>
    </p:embeddedFont>
    <p:embeddedFont>
      <p:font typeface="Arial Bold" panose="020B0704020202020204" pitchFamily="34" charset="0"/>
      <p:regular r:id="rId23"/>
      <p:bold r:id="rId24"/>
    </p:embeddedFont>
    <p:embeddedFont>
      <p:font typeface="Arimo" panose="02010600030101010101" charset="0"/>
      <p:regular r:id="rId25"/>
    </p:embeddedFont>
    <p:embeddedFont>
      <p:font typeface="Arimo Bold" panose="02010600030101010101"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20" y="5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svg"/><Relationship Id="rId7" Type="http://schemas.openxmlformats.org/officeDocument/2006/relationships/image" Target="../media/image3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svg"/><Relationship Id="rId7" Type="http://schemas.openxmlformats.org/officeDocument/2006/relationships/image" Target="../media/image4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1.svg"/><Relationship Id="rId5" Type="http://schemas.openxmlformats.org/officeDocument/2006/relationships/image" Target="../media/image20.svg"/><Relationship Id="rId10" Type="http://schemas.openxmlformats.org/officeDocument/2006/relationships/image" Target="../media/image50.png"/><Relationship Id="rId4" Type="http://schemas.openxmlformats.org/officeDocument/2006/relationships/image" Target="../media/image19.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svg"/><Relationship Id="rId7" Type="http://schemas.openxmlformats.org/officeDocument/2006/relationships/image" Target="../media/image4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5.svg"/><Relationship Id="rId5" Type="http://schemas.openxmlformats.org/officeDocument/2006/relationships/image" Target="../media/image44.svg"/><Relationship Id="rId10" Type="http://schemas.openxmlformats.org/officeDocument/2006/relationships/image" Target="../media/image54.png"/><Relationship Id="rId4" Type="http://schemas.openxmlformats.org/officeDocument/2006/relationships/image" Target="../media/image43.png"/><Relationship Id="rId9" Type="http://schemas.openxmlformats.org/officeDocument/2006/relationships/image" Target="../media/image53.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svg"/><Relationship Id="rId7" Type="http://schemas.openxmlformats.org/officeDocument/2006/relationships/image" Target="../media/image3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0989" y="-714889"/>
            <a:ext cx="4217325" cy="12453744"/>
          </a:xfrm>
          <a:custGeom>
            <a:avLst/>
            <a:gdLst/>
            <a:ahLst/>
            <a:cxnLst/>
            <a:rect l="l" t="t" r="r" b="b"/>
            <a:pathLst>
              <a:path w="4217325" h="12453744">
                <a:moveTo>
                  <a:pt x="0" y="0"/>
                </a:moveTo>
                <a:lnTo>
                  <a:pt x="4217324" y="0"/>
                </a:lnTo>
                <a:lnTo>
                  <a:pt x="4217324" y="12453744"/>
                </a:lnTo>
                <a:lnTo>
                  <a:pt x="0" y="12453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53040" y="-1490305"/>
            <a:ext cx="13329407" cy="13650590"/>
          </a:xfrm>
          <a:custGeom>
            <a:avLst/>
            <a:gdLst/>
            <a:ahLst/>
            <a:cxnLst/>
            <a:rect l="l" t="t" r="r" b="b"/>
            <a:pathLst>
              <a:path w="13329407" h="13650590">
                <a:moveTo>
                  <a:pt x="0" y="0"/>
                </a:moveTo>
                <a:lnTo>
                  <a:pt x="13329407" y="0"/>
                </a:lnTo>
                <a:lnTo>
                  <a:pt x="13329407" y="13650590"/>
                </a:lnTo>
                <a:lnTo>
                  <a:pt x="0" y="13650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7829129"/>
            <a:ext cx="8353425" cy="428244"/>
          </a:xfrm>
          <a:prstGeom prst="rect">
            <a:avLst/>
          </a:prstGeom>
        </p:spPr>
        <p:txBody>
          <a:bodyPr lIns="0" tIns="0" rIns="0" bIns="0" rtlCol="0" anchor="t">
            <a:spAutoFit/>
          </a:bodyPr>
          <a:lstStyle/>
          <a:p>
            <a:pPr algn="l">
              <a:lnSpc>
                <a:spcPts val="3167"/>
              </a:lnSpc>
            </a:pPr>
            <a:r>
              <a:rPr lang="en-US" sz="2199" b="1">
                <a:solidFill>
                  <a:srgbClr val="2F2F2F"/>
                </a:solidFill>
                <a:latin typeface="Arial Bold"/>
                <a:ea typeface="Arial Bold"/>
                <a:cs typeface="Arial Bold"/>
                <a:sym typeface="Arial Bold"/>
              </a:rPr>
              <a:t>汇报人：邢清画 2211999</a:t>
            </a:r>
          </a:p>
        </p:txBody>
      </p:sp>
      <p:sp>
        <p:nvSpPr>
          <p:cNvPr id="5" name="TextBox 5"/>
          <p:cNvSpPr txBox="1"/>
          <p:nvPr/>
        </p:nvSpPr>
        <p:spPr>
          <a:xfrm>
            <a:off x="1010771" y="8432956"/>
            <a:ext cx="8353425" cy="399669"/>
          </a:xfrm>
          <a:prstGeom prst="rect">
            <a:avLst/>
          </a:prstGeom>
        </p:spPr>
        <p:txBody>
          <a:bodyPr lIns="0" tIns="0" rIns="0" bIns="0" rtlCol="0" anchor="t">
            <a:spAutoFit/>
          </a:bodyPr>
          <a:lstStyle/>
          <a:p>
            <a:pPr algn="l">
              <a:lnSpc>
                <a:spcPts val="3167"/>
              </a:lnSpc>
            </a:pPr>
            <a:r>
              <a:rPr lang="en-US" sz="2199" b="1">
                <a:solidFill>
                  <a:srgbClr val="2F2F2F"/>
                </a:solidFill>
                <a:latin typeface="Arimo Bold"/>
                <a:ea typeface="Arimo Bold"/>
                <a:cs typeface="Arimo Bold"/>
                <a:sym typeface="Arimo Bold"/>
              </a:rPr>
              <a:t>汇报日期：2024年10月18日</a:t>
            </a:r>
          </a:p>
        </p:txBody>
      </p:sp>
      <p:sp>
        <p:nvSpPr>
          <p:cNvPr id="6" name="TextBox 6"/>
          <p:cNvSpPr txBox="1"/>
          <p:nvPr/>
        </p:nvSpPr>
        <p:spPr>
          <a:xfrm>
            <a:off x="1028700" y="2547092"/>
            <a:ext cx="16286400" cy="1142619"/>
          </a:xfrm>
          <a:prstGeom prst="rect">
            <a:avLst/>
          </a:prstGeom>
        </p:spPr>
        <p:txBody>
          <a:bodyPr lIns="0" tIns="0" rIns="0" bIns="0" rtlCol="0" anchor="t">
            <a:spAutoFit/>
          </a:bodyPr>
          <a:lstStyle/>
          <a:p>
            <a:pPr algn="ctr">
              <a:lnSpc>
                <a:spcPts val="8748"/>
              </a:lnSpc>
            </a:pPr>
            <a:r>
              <a:rPr lang="en-US" sz="8100" spc="15">
                <a:solidFill>
                  <a:srgbClr val="2F2F2F"/>
                </a:solidFill>
                <a:latin typeface="思源黑体"/>
                <a:ea typeface="思源黑体"/>
                <a:cs typeface="思源黑体"/>
                <a:sym typeface="思源黑体"/>
              </a:rPr>
              <a:t>论文阅读</a:t>
            </a:r>
          </a:p>
        </p:txBody>
      </p:sp>
      <p:sp>
        <p:nvSpPr>
          <p:cNvPr id="7" name="TextBox 7"/>
          <p:cNvSpPr txBox="1"/>
          <p:nvPr/>
        </p:nvSpPr>
        <p:spPr>
          <a:xfrm>
            <a:off x="675865" y="4309357"/>
            <a:ext cx="16992071" cy="1314450"/>
          </a:xfrm>
          <a:prstGeom prst="rect">
            <a:avLst/>
          </a:prstGeom>
        </p:spPr>
        <p:txBody>
          <a:bodyPr lIns="0" tIns="0" rIns="0" bIns="0" rtlCol="0" anchor="t">
            <a:spAutoFit/>
          </a:bodyPr>
          <a:lstStyle/>
          <a:p>
            <a:pPr algn="ctr">
              <a:lnSpc>
                <a:spcPts val="5040"/>
              </a:lnSpc>
            </a:pPr>
            <a:r>
              <a:rPr lang="en-US" sz="4200" b="1" dirty="0">
                <a:solidFill>
                  <a:srgbClr val="2F2F2F"/>
                </a:solidFill>
                <a:latin typeface="Arimo Bold"/>
                <a:ea typeface="Arimo Bold"/>
                <a:cs typeface="Arimo Bold"/>
                <a:sym typeface="Arimo Bold"/>
              </a:rPr>
              <a:t>Simul-LLM: A Framework for Exploring High-Quality Simultaneous</a:t>
            </a:r>
          </a:p>
          <a:p>
            <a:pPr algn="ctr">
              <a:lnSpc>
                <a:spcPts val="5040"/>
              </a:lnSpc>
              <a:spcBef>
                <a:spcPct val="0"/>
              </a:spcBef>
            </a:pPr>
            <a:r>
              <a:rPr lang="en-US" sz="4200" b="1" dirty="0">
                <a:solidFill>
                  <a:srgbClr val="2F2F2F"/>
                </a:solidFill>
                <a:latin typeface="Arimo Bold"/>
                <a:ea typeface="Arimo Bold"/>
                <a:cs typeface="Arimo Bold"/>
                <a:sym typeface="Arimo Bold"/>
              </a:rPr>
              <a:t>Translation with Large Language Models</a:t>
            </a:r>
          </a:p>
        </p:txBody>
      </p:sp>
      <p:sp>
        <p:nvSpPr>
          <p:cNvPr id="8" name="TextBox 8"/>
          <p:cNvSpPr txBox="1"/>
          <p:nvPr/>
        </p:nvSpPr>
        <p:spPr>
          <a:xfrm>
            <a:off x="675865" y="5915256"/>
            <a:ext cx="16833271" cy="1698625"/>
          </a:xfrm>
          <a:prstGeom prst="rect">
            <a:avLst/>
          </a:prstGeom>
        </p:spPr>
        <p:txBody>
          <a:bodyPr lIns="0" tIns="0" rIns="0" bIns="0" rtlCol="0" anchor="t">
            <a:spAutoFit/>
          </a:bodyPr>
          <a:lstStyle/>
          <a:p>
            <a:pPr algn="ctr">
              <a:lnSpc>
                <a:spcPts val="4080"/>
              </a:lnSpc>
            </a:pPr>
            <a:r>
              <a:rPr lang="en-US" sz="3400" b="1" dirty="0">
                <a:solidFill>
                  <a:srgbClr val="2F2F2F"/>
                </a:solidFill>
                <a:latin typeface="Arimo Bold"/>
                <a:ea typeface="Arimo Bold"/>
                <a:cs typeface="Arimo Bold"/>
                <a:sym typeface="Arimo Bold"/>
              </a:rPr>
              <a:t>Author: Victor </a:t>
            </a:r>
            <a:r>
              <a:rPr lang="en-US" sz="3400" b="1" dirty="0" err="1">
                <a:solidFill>
                  <a:srgbClr val="2F2F2F"/>
                </a:solidFill>
                <a:latin typeface="Arimo Bold"/>
                <a:ea typeface="Arimo Bold"/>
                <a:cs typeface="Arimo Bold"/>
                <a:sym typeface="Arimo Bold"/>
              </a:rPr>
              <a:t>Agostinelli,Max</a:t>
            </a:r>
            <a:r>
              <a:rPr lang="en-US" sz="3400" b="1" dirty="0">
                <a:solidFill>
                  <a:srgbClr val="2F2F2F"/>
                </a:solidFill>
                <a:latin typeface="Arimo Bold"/>
                <a:ea typeface="Arimo Bold"/>
                <a:cs typeface="Arimo Bold"/>
                <a:sym typeface="Arimo Bold"/>
              </a:rPr>
              <a:t> </a:t>
            </a:r>
            <a:r>
              <a:rPr lang="en-US" sz="3400" b="1" dirty="0" err="1">
                <a:solidFill>
                  <a:srgbClr val="2F2F2F"/>
                </a:solidFill>
                <a:latin typeface="Arimo Bold"/>
                <a:ea typeface="Arimo Bold"/>
                <a:cs typeface="Arimo Bold"/>
                <a:sym typeface="Arimo Bold"/>
              </a:rPr>
              <a:t>Wild,Matthew</a:t>
            </a:r>
            <a:r>
              <a:rPr lang="en-US" sz="3400" b="1" dirty="0">
                <a:solidFill>
                  <a:srgbClr val="2F2F2F"/>
                </a:solidFill>
                <a:latin typeface="Arimo Bold"/>
                <a:ea typeface="Arimo Bold"/>
                <a:cs typeface="Arimo Bold"/>
                <a:sym typeface="Arimo Bold"/>
              </a:rPr>
              <a:t> </a:t>
            </a:r>
            <a:r>
              <a:rPr lang="en-US" sz="3400" b="1" dirty="0" err="1">
                <a:solidFill>
                  <a:srgbClr val="2F2F2F"/>
                </a:solidFill>
                <a:latin typeface="Arimo Bold"/>
                <a:ea typeface="Arimo Bold"/>
                <a:cs typeface="Arimo Bold"/>
                <a:sym typeface="Arimo Bold"/>
              </a:rPr>
              <a:t>Raffel,Kazi</a:t>
            </a:r>
            <a:r>
              <a:rPr lang="en-US" sz="3400" b="1" dirty="0">
                <a:solidFill>
                  <a:srgbClr val="2F2F2F"/>
                </a:solidFill>
                <a:latin typeface="Arimo Bold"/>
                <a:ea typeface="Arimo Bold"/>
                <a:cs typeface="Arimo Bold"/>
                <a:sym typeface="Arimo Bold"/>
              </a:rPr>
              <a:t> Ahmed Asif </a:t>
            </a:r>
            <a:r>
              <a:rPr lang="en-US" sz="3400" b="1" dirty="0" err="1">
                <a:solidFill>
                  <a:srgbClr val="2F2F2F"/>
                </a:solidFill>
                <a:latin typeface="Arimo Bold"/>
                <a:ea typeface="Arimo Bold"/>
                <a:cs typeface="Arimo Bold"/>
                <a:sym typeface="Arimo Bold"/>
              </a:rPr>
              <a:t>Fuad,Lizhong</a:t>
            </a:r>
            <a:r>
              <a:rPr lang="en-US" sz="3400" b="1" dirty="0">
                <a:solidFill>
                  <a:srgbClr val="2F2F2F"/>
                </a:solidFill>
                <a:latin typeface="Arimo Bold"/>
                <a:ea typeface="Arimo Bold"/>
                <a:cs typeface="Arimo Bold"/>
                <a:sym typeface="Arimo Bold"/>
              </a:rPr>
              <a:t> Chen</a:t>
            </a:r>
          </a:p>
          <a:p>
            <a:pPr algn="ctr">
              <a:lnSpc>
                <a:spcPts val="5040"/>
              </a:lnSpc>
              <a:spcBef>
                <a:spcPct val="0"/>
              </a:spcBef>
            </a:pPr>
            <a:endParaRPr lang="en-US" sz="3400" b="1" dirty="0">
              <a:solidFill>
                <a:srgbClr val="2F2F2F"/>
              </a:solidFill>
              <a:latin typeface="Arimo Bold"/>
              <a:ea typeface="Arimo Bold"/>
              <a:cs typeface="Arimo Bold"/>
              <a:sym typeface="Arim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95805" y="858364"/>
            <a:ext cx="15503976" cy="666750"/>
          </a:xfrm>
          <a:prstGeom prst="rect">
            <a:avLst/>
          </a:prstGeom>
        </p:spPr>
        <p:txBody>
          <a:bodyPr lIns="0" tIns="0" rIns="0" bIns="0" rtlCol="0" anchor="t">
            <a:spAutoFit/>
          </a:bodyPr>
          <a:lstStyle/>
          <a:p>
            <a:pPr algn="l">
              <a:lnSpc>
                <a:spcPts val="5040"/>
              </a:lnSpc>
            </a:pPr>
            <a:r>
              <a:rPr lang="en-US" sz="4200" b="1">
                <a:solidFill>
                  <a:srgbClr val="2F2F2F"/>
                </a:solidFill>
                <a:latin typeface="Arimo Bold"/>
                <a:ea typeface="Arimo Bold"/>
                <a:cs typeface="Arimo Bold"/>
                <a:sym typeface="Arimo Bold"/>
              </a:rPr>
              <a:t>LLM and 微调推理机制</a:t>
            </a:r>
          </a:p>
        </p:txBody>
      </p:sp>
      <p:grpSp>
        <p:nvGrpSpPr>
          <p:cNvPr id="4" name="Group 4"/>
          <p:cNvGrpSpPr/>
          <p:nvPr/>
        </p:nvGrpSpPr>
        <p:grpSpPr>
          <a:xfrm rot="6535270">
            <a:off x="16023780" y="1261119"/>
            <a:ext cx="437823" cy="377433"/>
            <a:chOff x="0" y="0"/>
            <a:chExt cx="583764" cy="503244"/>
          </a:xfrm>
        </p:grpSpPr>
        <p:sp>
          <p:nvSpPr>
            <p:cNvPr id="5" name="Freeform 5"/>
            <p:cNvSpPr/>
            <p:nvPr/>
          </p:nvSpPr>
          <p:spPr>
            <a:xfrm>
              <a:off x="0" y="0"/>
              <a:ext cx="583819" cy="503301"/>
            </a:xfrm>
            <a:custGeom>
              <a:avLst/>
              <a:gdLst/>
              <a:ahLst/>
              <a:cxnLst/>
              <a:rect l="l" t="t" r="r" b="b"/>
              <a:pathLst>
                <a:path w="583819" h="503301">
                  <a:moveTo>
                    <a:pt x="0" y="503301"/>
                  </a:moveTo>
                  <a:lnTo>
                    <a:pt x="291846" y="0"/>
                  </a:lnTo>
                  <a:lnTo>
                    <a:pt x="583819" y="503301"/>
                  </a:lnTo>
                  <a:close/>
                </a:path>
              </a:pathLst>
            </a:custGeom>
            <a:solidFill>
              <a:srgbClr val="8CC0D0">
                <a:alpha val="19608"/>
              </a:srgbClr>
            </a:solidFill>
          </p:spPr>
        </p:sp>
      </p:grpSp>
      <p:grpSp>
        <p:nvGrpSpPr>
          <p:cNvPr id="6" name="Group 6"/>
          <p:cNvGrpSpPr/>
          <p:nvPr/>
        </p:nvGrpSpPr>
        <p:grpSpPr>
          <a:xfrm rot="-7858568">
            <a:off x="14486670" y="633042"/>
            <a:ext cx="496319" cy="427860"/>
            <a:chOff x="0" y="0"/>
            <a:chExt cx="661758" cy="570480"/>
          </a:xfrm>
        </p:grpSpPr>
        <p:sp>
          <p:nvSpPr>
            <p:cNvPr id="7" name="Freeform 7"/>
            <p:cNvSpPr/>
            <p:nvPr/>
          </p:nvSpPr>
          <p:spPr>
            <a:xfrm>
              <a:off x="0" y="0"/>
              <a:ext cx="661797" cy="570484"/>
            </a:xfrm>
            <a:custGeom>
              <a:avLst/>
              <a:gdLst/>
              <a:ahLst/>
              <a:cxnLst/>
              <a:rect l="l" t="t" r="r" b="b"/>
              <a:pathLst>
                <a:path w="661797" h="570484">
                  <a:moveTo>
                    <a:pt x="0" y="570484"/>
                  </a:moveTo>
                  <a:lnTo>
                    <a:pt x="330835" y="0"/>
                  </a:lnTo>
                  <a:lnTo>
                    <a:pt x="661797" y="570484"/>
                  </a:lnTo>
                  <a:close/>
                </a:path>
              </a:pathLst>
            </a:custGeom>
            <a:solidFill>
              <a:srgbClr val="F4605F">
                <a:alpha val="19608"/>
              </a:srgbClr>
            </a:solidFill>
          </p:spPr>
        </p:sp>
      </p:grpSp>
      <p:sp>
        <p:nvSpPr>
          <p:cNvPr id="8" name="Freeform 8"/>
          <p:cNvSpPr/>
          <p:nvPr/>
        </p:nvSpPr>
        <p:spPr>
          <a:xfrm>
            <a:off x="2812572" y="2213529"/>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0023590" y="2213529"/>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2962742" y="3011346"/>
            <a:ext cx="5321108" cy="5843862"/>
            <a:chOff x="0" y="0"/>
            <a:chExt cx="1401444" cy="1539124"/>
          </a:xfrm>
        </p:grpSpPr>
        <p:sp>
          <p:nvSpPr>
            <p:cNvPr id="11" name="Freeform 11"/>
            <p:cNvSpPr/>
            <p:nvPr/>
          </p:nvSpPr>
          <p:spPr>
            <a:xfrm>
              <a:off x="0" y="0"/>
              <a:ext cx="1401444" cy="1539124"/>
            </a:xfrm>
            <a:custGeom>
              <a:avLst/>
              <a:gdLst/>
              <a:ahLst/>
              <a:cxnLst/>
              <a:rect l="l" t="t" r="r" b="b"/>
              <a:pathLst>
                <a:path w="1401444" h="1539124">
                  <a:moveTo>
                    <a:pt x="74202" y="0"/>
                  </a:moveTo>
                  <a:lnTo>
                    <a:pt x="1327242" y="0"/>
                  </a:lnTo>
                  <a:cubicBezTo>
                    <a:pt x="1368223" y="0"/>
                    <a:pt x="1401444" y="33221"/>
                    <a:pt x="1401444" y="74202"/>
                  </a:cubicBezTo>
                  <a:lnTo>
                    <a:pt x="1401444" y="1464922"/>
                  </a:lnTo>
                  <a:cubicBezTo>
                    <a:pt x="1401444" y="1505903"/>
                    <a:pt x="1368223" y="1539124"/>
                    <a:pt x="1327242" y="1539124"/>
                  </a:cubicBezTo>
                  <a:lnTo>
                    <a:pt x="74202" y="1539124"/>
                  </a:lnTo>
                  <a:cubicBezTo>
                    <a:pt x="33221" y="1539124"/>
                    <a:pt x="0" y="1505903"/>
                    <a:pt x="0" y="1464922"/>
                  </a:cubicBezTo>
                  <a:lnTo>
                    <a:pt x="0" y="74202"/>
                  </a:lnTo>
                  <a:cubicBezTo>
                    <a:pt x="0" y="33221"/>
                    <a:pt x="33221" y="0"/>
                    <a:pt x="74202" y="0"/>
                  </a:cubicBezTo>
                  <a:close/>
                </a:path>
              </a:pathLst>
            </a:custGeom>
            <a:solidFill>
              <a:srgbClr val="BAD9E3"/>
            </a:solidFill>
          </p:spPr>
        </p:sp>
        <p:sp>
          <p:nvSpPr>
            <p:cNvPr id="12" name="TextBox 12"/>
            <p:cNvSpPr txBox="1"/>
            <p:nvPr/>
          </p:nvSpPr>
          <p:spPr>
            <a:xfrm>
              <a:off x="0" y="-123825"/>
              <a:ext cx="1401444" cy="1662949"/>
            </a:xfrm>
            <a:prstGeom prst="rect">
              <a:avLst/>
            </a:prstGeom>
          </p:spPr>
          <p:txBody>
            <a:bodyPr lIns="50800" tIns="50800" rIns="50800" bIns="50800" rtlCol="0" anchor="ctr"/>
            <a:lstStyle/>
            <a:p>
              <a:pPr algn="ctr">
                <a:lnSpc>
                  <a:spcPts val="3240"/>
                </a:lnSpc>
              </a:pPr>
              <a:endParaRPr/>
            </a:p>
          </p:txBody>
        </p:sp>
      </p:grpSp>
      <p:grpSp>
        <p:nvGrpSpPr>
          <p:cNvPr id="13" name="Group 13"/>
          <p:cNvGrpSpPr/>
          <p:nvPr/>
        </p:nvGrpSpPr>
        <p:grpSpPr>
          <a:xfrm>
            <a:off x="9547793" y="3011346"/>
            <a:ext cx="5511279" cy="5843862"/>
            <a:chOff x="0" y="0"/>
            <a:chExt cx="1451530" cy="1539124"/>
          </a:xfrm>
        </p:grpSpPr>
        <p:sp>
          <p:nvSpPr>
            <p:cNvPr id="14" name="Freeform 14"/>
            <p:cNvSpPr/>
            <p:nvPr/>
          </p:nvSpPr>
          <p:spPr>
            <a:xfrm>
              <a:off x="0" y="0"/>
              <a:ext cx="1451530" cy="1539124"/>
            </a:xfrm>
            <a:custGeom>
              <a:avLst/>
              <a:gdLst/>
              <a:ahLst/>
              <a:cxnLst/>
              <a:rect l="l" t="t" r="r" b="b"/>
              <a:pathLst>
                <a:path w="1451530" h="1539124">
                  <a:moveTo>
                    <a:pt x="71642" y="0"/>
                  </a:moveTo>
                  <a:lnTo>
                    <a:pt x="1379889" y="0"/>
                  </a:lnTo>
                  <a:cubicBezTo>
                    <a:pt x="1398889" y="0"/>
                    <a:pt x="1417112" y="7548"/>
                    <a:pt x="1430547" y="20983"/>
                  </a:cubicBezTo>
                  <a:cubicBezTo>
                    <a:pt x="1443982" y="34419"/>
                    <a:pt x="1451530" y="52641"/>
                    <a:pt x="1451530" y="71642"/>
                  </a:cubicBezTo>
                  <a:lnTo>
                    <a:pt x="1451530" y="1467483"/>
                  </a:lnTo>
                  <a:cubicBezTo>
                    <a:pt x="1451530" y="1486483"/>
                    <a:pt x="1443982" y="1504705"/>
                    <a:pt x="1430547" y="1518141"/>
                  </a:cubicBezTo>
                  <a:cubicBezTo>
                    <a:pt x="1417112" y="1531576"/>
                    <a:pt x="1398889" y="1539124"/>
                    <a:pt x="1379889" y="1539124"/>
                  </a:cubicBezTo>
                  <a:lnTo>
                    <a:pt x="71642" y="1539124"/>
                  </a:lnTo>
                  <a:cubicBezTo>
                    <a:pt x="52641" y="1539124"/>
                    <a:pt x="34419" y="1531576"/>
                    <a:pt x="20983" y="1518141"/>
                  </a:cubicBezTo>
                  <a:cubicBezTo>
                    <a:pt x="7548" y="1504705"/>
                    <a:pt x="0" y="1486483"/>
                    <a:pt x="0" y="1467483"/>
                  </a:cubicBezTo>
                  <a:lnTo>
                    <a:pt x="0" y="71642"/>
                  </a:lnTo>
                  <a:cubicBezTo>
                    <a:pt x="0" y="52641"/>
                    <a:pt x="7548" y="34419"/>
                    <a:pt x="20983" y="20983"/>
                  </a:cubicBezTo>
                  <a:cubicBezTo>
                    <a:pt x="34419" y="7548"/>
                    <a:pt x="52641" y="0"/>
                    <a:pt x="71642" y="0"/>
                  </a:cubicBezTo>
                  <a:close/>
                </a:path>
              </a:pathLst>
            </a:custGeom>
            <a:solidFill>
              <a:srgbClr val="FDDFDF"/>
            </a:solidFill>
          </p:spPr>
        </p:sp>
        <p:sp>
          <p:nvSpPr>
            <p:cNvPr id="15" name="TextBox 15"/>
            <p:cNvSpPr txBox="1"/>
            <p:nvPr/>
          </p:nvSpPr>
          <p:spPr>
            <a:xfrm>
              <a:off x="0" y="-123825"/>
              <a:ext cx="1451530" cy="1662949"/>
            </a:xfrm>
            <a:prstGeom prst="rect">
              <a:avLst/>
            </a:prstGeom>
          </p:spPr>
          <p:txBody>
            <a:bodyPr lIns="50800" tIns="50800" rIns="50800" bIns="50800" rtlCol="0" anchor="ctr"/>
            <a:lstStyle/>
            <a:p>
              <a:pPr algn="ctr">
                <a:lnSpc>
                  <a:spcPts val="3240"/>
                </a:lnSpc>
              </a:pPr>
              <a:endParaRPr/>
            </a:p>
          </p:txBody>
        </p:sp>
      </p:grpSp>
      <p:sp>
        <p:nvSpPr>
          <p:cNvPr id="16" name="TextBox 16"/>
          <p:cNvSpPr txBox="1"/>
          <p:nvPr/>
        </p:nvSpPr>
        <p:spPr>
          <a:xfrm>
            <a:off x="3859630" y="2184954"/>
            <a:ext cx="2956719" cy="530225"/>
          </a:xfrm>
          <a:prstGeom prst="rect">
            <a:avLst/>
          </a:prstGeom>
        </p:spPr>
        <p:txBody>
          <a:bodyPr lIns="0" tIns="0" rIns="0" bIns="0" rtlCol="0" anchor="t">
            <a:spAutoFit/>
          </a:bodyPr>
          <a:lstStyle/>
          <a:p>
            <a:pPr algn="ctr">
              <a:lnSpc>
                <a:spcPts val="3960"/>
              </a:lnSpc>
              <a:spcBef>
                <a:spcPct val="0"/>
              </a:spcBef>
            </a:pPr>
            <a:r>
              <a:rPr lang="en-US" sz="3300" b="1">
                <a:solidFill>
                  <a:srgbClr val="2F2F2F"/>
                </a:solidFill>
                <a:latin typeface="Arimo Bold"/>
                <a:ea typeface="Arimo Bold"/>
                <a:cs typeface="Arimo Bold"/>
                <a:sym typeface="Arimo Bold"/>
              </a:rPr>
              <a:t>LLM的微调能力</a:t>
            </a:r>
          </a:p>
        </p:txBody>
      </p:sp>
      <p:sp>
        <p:nvSpPr>
          <p:cNvPr id="17" name="TextBox 17"/>
          <p:cNvSpPr txBox="1"/>
          <p:nvPr/>
        </p:nvSpPr>
        <p:spPr>
          <a:xfrm>
            <a:off x="11074057" y="2184954"/>
            <a:ext cx="2844959" cy="520700"/>
          </a:xfrm>
          <a:prstGeom prst="rect">
            <a:avLst/>
          </a:prstGeom>
        </p:spPr>
        <p:txBody>
          <a:bodyPr lIns="0" tIns="0" rIns="0" bIns="0" rtlCol="0" anchor="t">
            <a:spAutoFit/>
          </a:bodyPr>
          <a:lstStyle/>
          <a:p>
            <a:pPr algn="ctr">
              <a:lnSpc>
                <a:spcPts val="3840"/>
              </a:lnSpc>
              <a:spcBef>
                <a:spcPct val="0"/>
              </a:spcBef>
            </a:pPr>
            <a:r>
              <a:rPr lang="en-US" sz="3200" b="1">
                <a:solidFill>
                  <a:srgbClr val="2F2F2F"/>
                </a:solidFill>
                <a:latin typeface="Arimo Bold"/>
                <a:ea typeface="Arimo Bold"/>
                <a:cs typeface="Arimo Bold"/>
                <a:sym typeface="Arimo Bold"/>
              </a:rPr>
              <a:t>Wait-k微调课程</a:t>
            </a:r>
          </a:p>
        </p:txBody>
      </p:sp>
      <p:sp>
        <p:nvSpPr>
          <p:cNvPr id="18" name="TextBox 18"/>
          <p:cNvSpPr txBox="1"/>
          <p:nvPr/>
        </p:nvSpPr>
        <p:spPr>
          <a:xfrm>
            <a:off x="3468651" y="3444077"/>
            <a:ext cx="4309290" cy="2981325"/>
          </a:xfrm>
          <a:prstGeom prst="rect">
            <a:avLst/>
          </a:prstGeom>
        </p:spPr>
        <p:txBody>
          <a:bodyPr lIns="0" tIns="0" rIns="0" bIns="0" rtlCol="0" anchor="t">
            <a:spAutoFit/>
          </a:bodyPr>
          <a:lstStyle/>
          <a:p>
            <a:pPr algn="just">
              <a:lnSpc>
                <a:spcPts val="3840"/>
              </a:lnSpc>
              <a:spcBef>
                <a:spcPct val="0"/>
              </a:spcBef>
            </a:pPr>
            <a:r>
              <a:rPr lang="en-US" sz="3200" b="1" dirty="0">
                <a:solidFill>
                  <a:srgbClr val="2F2F2F"/>
                </a:solidFill>
                <a:latin typeface="Arimo Bold"/>
                <a:ea typeface="Arimo Bold"/>
                <a:cs typeface="Arimo Bold"/>
                <a:sym typeface="Arimo Bold"/>
              </a:rPr>
              <a:t>Simul-</a:t>
            </a:r>
            <a:r>
              <a:rPr lang="en-US" sz="3200" b="1" dirty="0" err="1">
                <a:solidFill>
                  <a:srgbClr val="2F2F2F"/>
                </a:solidFill>
                <a:latin typeface="Arimo Bold"/>
                <a:ea typeface="Arimo Bold"/>
                <a:cs typeface="Arimo Bold"/>
                <a:sym typeface="Arimo Bold"/>
              </a:rPr>
              <a:t>LLM</a:t>
            </a:r>
            <a:r>
              <a:rPr lang="en-US" sz="3200" dirty="0" err="1">
                <a:solidFill>
                  <a:srgbClr val="2F2F2F"/>
                </a:solidFill>
                <a:latin typeface="Arimo Bold"/>
                <a:ea typeface="Arimo Bold"/>
                <a:cs typeface="Arimo Bold"/>
                <a:sym typeface="Arimo Bold"/>
              </a:rPr>
              <a:t>框架</a:t>
            </a:r>
            <a:r>
              <a:rPr lang="en-US" sz="3200" b="1" dirty="0" err="1">
                <a:solidFill>
                  <a:srgbClr val="2F2F2F"/>
                </a:solidFill>
                <a:latin typeface="Arimo Bold"/>
                <a:ea typeface="Arimo Bold"/>
                <a:cs typeface="Arimo Bold"/>
                <a:sym typeface="Arimo Bold"/>
              </a:rPr>
              <a:t>通过参数高效微调PEFT</a:t>
            </a:r>
            <a:r>
              <a:rPr lang="en-US" sz="3200" b="1" dirty="0">
                <a:solidFill>
                  <a:srgbClr val="2F2F2F"/>
                </a:solidFill>
                <a:latin typeface="Arimo Bold"/>
                <a:ea typeface="Arimo Bold"/>
                <a:cs typeface="Arimo Bold"/>
                <a:sym typeface="Arimo Bold"/>
              </a:rPr>
              <a:t>( Parameter-Efficient Fine-Tuning） </a:t>
            </a:r>
          </a:p>
          <a:p>
            <a:pPr algn="just">
              <a:lnSpc>
                <a:spcPts val="3840"/>
              </a:lnSpc>
              <a:spcBef>
                <a:spcPct val="0"/>
              </a:spcBef>
            </a:pPr>
            <a:r>
              <a:rPr lang="en-US" sz="3200" dirty="0" err="1">
                <a:solidFill>
                  <a:srgbClr val="2F2F2F"/>
                </a:solidFill>
                <a:latin typeface="Arimo Bold"/>
                <a:ea typeface="Arimo Bold"/>
                <a:cs typeface="Arimo Bold"/>
                <a:sym typeface="Arimo Bold"/>
              </a:rPr>
              <a:t>来减少微调过程中的计算开销</a:t>
            </a:r>
            <a:r>
              <a:rPr lang="zh-CN" altLang="en-US" sz="3200" dirty="0">
                <a:solidFill>
                  <a:srgbClr val="2F2F2F"/>
                </a:solidFill>
                <a:latin typeface="Arimo Bold"/>
                <a:ea typeface="Arimo Bold"/>
                <a:cs typeface="Arimo Bold"/>
                <a:sym typeface="Arimo Bold"/>
              </a:rPr>
              <a:t>。</a:t>
            </a:r>
            <a:endParaRPr lang="en-US" sz="3200" dirty="0">
              <a:solidFill>
                <a:srgbClr val="2F2F2F"/>
              </a:solidFill>
              <a:latin typeface="Arimo Bold"/>
              <a:ea typeface="Arimo Bold"/>
              <a:cs typeface="Arimo Bold"/>
              <a:sym typeface="Arimo Bold"/>
            </a:endParaRPr>
          </a:p>
        </p:txBody>
      </p:sp>
      <p:sp>
        <p:nvSpPr>
          <p:cNvPr id="19" name="TextBox 19"/>
          <p:cNvSpPr txBox="1"/>
          <p:nvPr/>
        </p:nvSpPr>
        <p:spPr>
          <a:xfrm>
            <a:off x="9921821" y="3444077"/>
            <a:ext cx="4763223" cy="3898503"/>
          </a:xfrm>
          <a:prstGeom prst="rect">
            <a:avLst/>
          </a:prstGeom>
        </p:spPr>
        <p:txBody>
          <a:bodyPr lIns="0" tIns="0" rIns="0" bIns="0" rtlCol="0" anchor="t">
            <a:spAutoFit/>
          </a:bodyPr>
          <a:lstStyle/>
          <a:p>
            <a:pPr algn="l">
              <a:lnSpc>
                <a:spcPts val="3840"/>
              </a:lnSpc>
              <a:spcBef>
                <a:spcPct val="0"/>
              </a:spcBef>
            </a:pPr>
            <a:r>
              <a:rPr lang="en-US" sz="3200" b="1" dirty="0" err="1">
                <a:solidFill>
                  <a:srgbClr val="2F2F2F"/>
                </a:solidFill>
                <a:latin typeface="Arimo Bold"/>
                <a:ea typeface="Arimo Bold"/>
                <a:cs typeface="Arimo Bold"/>
                <a:sym typeface="Arimo Bold"/>
              </a:rPr>
              <a:t>扩展的训练数据</a:t>
            </a:r>
            <a:r>
              <a:rPr lang="en-US" sz="3200" b="1" dirty="0">
                <a:solidFill>
                  <a:srgbClr val="2F2F2F"/>
                </a:solidFill>
                <a:latin typeface="Arimo Bold"/>
                <a:ea typeface="Arimo Bold"/>
                <a:cs typeface="Arimo Bold"/>
                <a:sym typeface="Arimo Bold"/>
              </a:rPr>
              <a:t>：</a:t>
            </a:r>
          </a:p>
          <a:p>
            <a:pPr algn="l">
              <a:lnSpc>
                <a:spcPts val="3840"/>
              </a:lnSpc>
              <a:spcBef>
                <a:spcPct val="0"/>
              </a:spcBef>
            </a:pPr>
            <a:r>
              <a:rPr lang="en-US" sz="3200" dirty="0" err="1">
                <a:solidFill>
                  <a:srgbClr val="2F2F2F"/>
                </a:solidFill>
                <a:latin typeface="Arimo Bold"/>
                <a:ea typeface="Arimo Bold"/>
                <a:cs typeface="Arimo Bold"/>
                <a:sym typeface="Arimo Bold"/>
              </a:rPr>
              <a:t>在微调时接触到与推理阶段相同的上下文输入</a:t>
            </a:r>
            <a:r>
              <a:rPr lang="en-US" sz="3200" dirty="0">
                <a:solidFill>
                  <a:srgbClr val="2F2F2F"/>
                </a:solidFill>
                <a:latin typeface="Arimo Bold"/>
                <a:ea typeface="Arimo Bold"/>
                <a:cs typeface="Arimo Bold"/>
                <a:sym typeface="Arimo Bold"/>
              </a:rPr>
              <a:t>。</a:t>
            </a:r>
          </a:p>
          <a:p>
            <a:pPr algn="l">
              <a:lnSpc>
                <a:spcPts val="3840"/>
              </a:lnSpc>
              <a:spcBef>
                <a:spcPct val="0"/>
              </a:spcBef>
            </a:pPr>
            <a:r>
              <a:rPr lang="en-US" sz="3200" b="1" dirty="0" err="1">
                <a:solidFill>
                  <a:srgbClr val="2F2F2F"/>
                </a:solidFill>
                <a:latin typeface="Arimo Bold"/>
                <a:ea typeface="Arimo Bold"/>
                <a:cs typeface="Arimo Bold"/>
                <a:sym typeface="Arimo Bold"/>
              </a:rPr>
              <a:t>严格课程设计</a:t>
            </a:r>
            <a:r>
              <a:rPr lang="en-US" sz="3200" b="1" dirty="0">
                <a:solidFill>
                  <a:srgbClr val="2F2F2F"/>
                </a:solidFill>
                <a:latin typeface="Arimo Bold"/>
                <a:ea typeface="Arimo Bold"/>
                <a:cs typeface="Arimo Bold"/>
                <a:sym typeface="Arimo Bold"/>
              </a:rPr>
              <a:t>：</a:t>
            </a:r>
          </a:p>
          <a:p>
            <a:pPr algn="l">
              <a:lnSpc>
                <a:spcPts val="3840"/>
              </a:lnSpc>
              <a:spcBef>
                <a:spcPct val="0"/>
              </a:spcBef>
            </a:pPr>
            <a:r>
              <a:rPr lang="en-US" sz="3200" dirty="0" err="1">
                <a:solidFill>
                  <a:srgbClr val="2F2F2F"/>
                </a:solidFill>
                <a:latin typeface="Arimo Bold"/>
                <a:ea typeface="Arimo Bold"/>
                <a:cs typeface="Arimo Bold"/>
                <a:sym typeface="Arimo Bold"/>
              </a:rPr>
              <a:t>设计一个覆盖广泛的微调课程使模型在微调时可以见到各种上下文输入的情况，完全匹配到实际场景</a:t>
            </a:r>
            <a:r>
              <a:rPr lang="zh-CN" altLang="en-US" sz="3200" dirty="0">
                <a:solidFill>
                  <a:srgbClr val="2F2F2F"/>
                </a:solidFill>
                <a:latin typeface="Arimo Bold"/>
                <a:ea typeface="Arimo Bold"/>
                <a:cs typeface="Arimo Bold"/>
                <a:sym typeface="Arimo Bold"/>
              </a:rPr>
              <a:t>。</a:t>
            </a:r>
            <a:endParaRPr lang="en-US" sz="3200" dirty="0">
              <a:solidFill>
                <a:srgbClr val="2F2F2F"/>
              </a:solidFill>
              <a:latin typeface="Arimo Bold"/>
              <a:ea typeface="Arimo Bold"/>
              <a:cs typeface="Arimo Bold"/>
              <a:sym typeface="Arimo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929" y="257602"/>
            <a:ext cx="19376985" cy="12864077"/>
          </a:xfrm>
          <a:custGeom>
            <a:avLst/>
            <a:gdLst/>
            <a:ahLst/>
            <a:cxnLst/>
            <a:rect l="l" t="t" r="r" b="b"/>
            <a:pathLst>
              <a:path w="19376985" h="12864077">
                <a:moveTo>
                  <a:pt x="0" y="0"/>
                </a:moveTo>
                <a:lnTo>
                  <a:pt x="19376985" y="0"/>
                </a:lnTo>
                <a:lnTo>
                  <a:pt x="19376985" y="12864077"/>
                </a:lnTo>
                <a:lnTo>
                  <a:pt x="0" y="12864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25585" y="1419300"/>
            <a:ext cx="7696479" cy="6066282"/>
          </a:xfrm>
          <a:prstGeom prst="rect">
            <a:avLst/>
          </a:prstGeom>
        </p:spPr>
        <p:txBody>
          <a:bodyPr lIns="0" tIns="0" rIns="0" bIns="0" rtlCol="0" anchor="t">
            <a:spAutoFit/>
          </a:bodyPr>
          <a:lstStyle/>
          <a:p>
            <a:pPr algn="ctr">
              <a:lnSpc>
                <a:spcPts val="46494"/>
              </a:lnSpc>
            </a:pPr>
            <a:r>
              <a:rPr lang="en-US" sz="43050" spc="79">
                <a:solidFill>
                  <a:srgbClr val="8CC0D0"/>
                </a:solidFill>
                <a:latin typeface="Archivo Black"/>
                <a:ea typeface="Archivo Black"/>
                <a:cs typeface="Archivo Black"/>
                <a:sym typeface="Archivo Black"/>
              </a:rPr>
              <a:t>04</a:t>
            </a:r>
          </a:p>
        </p:txBody>
      </p:sp>
      <p:sp>
        <p:nvSpPr>
          <p:cNvPr id="4" name="TextBox 4"/>
          <p:cNvSpPr txBox="1"/>
          <p:nvPr/>
        </p:nvSpPr>
        <p:spPr>
          <a:xfrm>
            <a:off x="9713210" y="3450324"/>
            <a:ext cx="3621789" cy="929641"/>
          </a:xfrm>
          <a:prstGeom prst="rect">
            <a:avLst/>
          </a:prstGeom>
        </p:spPr>
        <p:txBody>
          <a:bodyPr wrap="square" lIns="0" tIns="0" rIns="0" bIns="0" rtlCol="0" anchor="t">
            <a:spAutoFit/>
          </a:bodyPr>
          <a:lstStyle/>
          <a:p>
            <a:pPr algn="ctr">
              <a:lnSpc>
                <a:spcPts val="7559"/>
              </a:lnSpc>
            </a:pPr>
            <a:r>
              <a:rPr lang="en-US" sz="5399" dirty="0" err="1">
                <a:solidFill>
                  <a:srgbClr val="000000"/>
                </a:solidFill>
                <a:latin typeface="字由点字典黑 Bold"/>
                <a:ea typeface="字由点字典黑 Bold"/>
                <a:cs typeface="字由点字典黑 Bold"/>
                <a:sym typeface="字由点字典黑 Bold"/>
              </a:rPr>
              <a:t>结果分析</a:t>
            </a:r>
            <a:endParaRPr lang="en-US" sz="5399" dirty="0">
              <a:solidFill>
                <a:srgbClr val="000000"/>
              </a:solidFill>
              <a:latin typeface="字由点字典黑 Bold"/>
              <a:ea typeface="字由点字典黑 Bold"/>
              <a:cs typeface="字由点字典黑 Bold"/>
              <a:sym typeface="字由点字典黑 Bold"/>
            </a:endParaRPr>
          </a:p>
        </p:txBody>
      </p:sp>
      <p:sp>
        <p:nvSpPr>
          <p:cNvPr id="5" name="TextBox 5"/>
          <p:cNvSpPr txBox="1"/>
          <p:nvPr/>
        </p:nvSpPr>
        <p:spPr>
          <a:xfrm>
            <a:off x="9343615" y="4622800"/>
            <a:ext cx="8038624" cy="514350"/>
          </a:xfrm>
          <a:prstGeom prst="rect">
            <a:avLst/>
          </a:prstGeom>
        </p:spPr>
        <p:txBody>
          <a:bodyPr lIns="0" tIns="0" rIns="0" bIns="0" rtlCol="0" anchor="t">
            <a:spAutoFit/>
          </a:bodyPr>
          <a:lstStyle/>
          <a:p>
            <a:pPr algn="ctr">
              <a:lnSpc>
                <a:spcPts val="3840"/>
              </a:lnSpc>
              <a:spcBef>
                <a:spcPct val="0"/>
              </a:spcBef>
            </a:pPr>
            <a:r>
              <a:rPr lang="en-US" sz="3200">
                <a:solidFill>
                  <a:srgbClr val="000000"/>
                </a:solidFill>
                <a:latin typeface="Arimo"/>
                <a:ea typeface="Arimo"/>
                <a:cs typeface="Arimo"/>
                <a:sym typeface="Arimo"/>
              </a:rPr>
              <a:t>Simul-LLM框架在不同任务和数据集上的表现</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95805" y="858364"/>
            <a:ext cx="15503976" cy="666750"/>
          </a:xfrm>
          <a:prstGeom prst="rect">
            <a:avLst/>
          </a:prstGeom>
        </p:spPr>
        <p:txBody>
          <a:bodyPr lIns="0" tIns="0" rIns="0" bIns="0" rtlCol="0" anchor="t">
            <a:spAutoFit/>
          </a:bodyPr>
          <a:lstStyle/>
          <a:p>
            <a:pPr algn="l">
              <a:lnSpc>
                <a:spcPts val="5040"/>
              </a:lnSpc>
            </a:pPr>
            <a:r>
              <a:rPr lang="en-US" sz="4200" b="1">
                <a:solidFill>
                  <a:srgbClr val="2F2F2F"/>
                </a:solidFill>
                <a:latin typeface="Arimo Bold"/>
                <a:ea typeface="Arimo Bold"/>
                <a:cs typeface="Arimo Bold"/>
                <a:sym typeface="Arimo Bold"/>
              </a:rPr>
              <a:t>实验内容</a:t>
            </a:r>
          </a:p>
        </p:txBody>
      </p:sp>
      <p:grpSp>
        <p:nvGrpSpPr>
          <p:cNvPr id="4" name="Group 4"/>
          <p:cNvGrpSpPr/>
          <p:nvPr/>
        </p:nvGrpSpPr>
        <p:grpSpPr>
          <a:xfrm rot="6535270">
            <a:off x="16023780" y="1261119"/>
            <a:ext cx="437823" cy="377433"/>
            <a:chOff x="0" y="0"/>
            <a:chExt cx="583764" cy="503244"/>
          </a:xfrm>
        </p:grpSpPr>
        <p:sp>
          <p:nvSpPr>
            <p:cNvPr id="5" name="Freeform 5"/>
            <p:cNvSpPr/>
            <p:nvPr/>
          </p:nvSpPr>
          <p:spPr>
            <a:xfrm>
              <a:off x="0" y="0"/>
              <a:ext cx="583819" cy="503301"/>
            </a:xfrm>
            <a:custGeom>
              <a:avLst/>
              <a:gdLst/>
              <a:ahLst/>
              <a:cxnLst/>
              <a:rect l="l" t="t" r="r" b="b"/>
              <a:pathLst>
                <a:path w="583819" h="503301">
                  <a:moveTo>
                    <a:pt x="0" y="503301"/>
                  </a:moveTo>
                  <a:lnTo>
                    <a:pt x="291846" y="0"/>
                  </a:lnTo>
                  <a:lnTo>
                    <a:pt x="583819" y="503301"/>
                  </a:lnTo>
                  <a:close/>
                </a:path>
              </a:pathLst>
            </a:custGeom>
            <a:solidFill>
              <a:srgbClr val="8CC0D0">
                <a:alpha val="19608"/>
              </a:srgbClr>
            </a:solidFill>
          </p:spPr>
        </p:sp>
      </p:grpSp>
      <p:grpSp>
        <p:nvGrpSpPr>
          <p:cNvPr id="6" name="Group 6"/>
          <p:cNvGrpSpPr/>
          <p:nvPr/>
        </p:nvGrpSpPr>
        <p:grpSpPr>
          <a:xfrm rot="-7858568">
            <a:off x="14486670" y="633042"/>
            <a:ext cx="496319" cy="427860"/>
            <a:chOff x="0" y="0"/>
            <a:chExt cx="661758" cy="570480"/>
          </a:xfrm>
        </p:grpSpPr>
        <p:sp>
          <p:nvSpPr>
            <p:cNvPr id="7" name="Freeform 7"/>
            <p:cNvSpPr/>
            <p:nvPr/>
          </p:nvSpPr>
          <p:spPr>
            <a:xfrm>
              <a:off x="0" y="0"/>
              <a:ext cx="661797" cy="570484"/>
            </a:xfrm>
            <a:custGeom>
              <a:avLst/>
              <a:gdLst/>
              <a:ahLst/>
              <a:cxnLst/>
              <a:rect l="l" t="t" r="r" b="b"/>
              <a:pathLst>
                <a:path w="661797" h="570484">
                  <a:moveTo>
                    <a:pt x="0" y="570484"/>
                  </a:moveTo>
                  <a:lnTo>
                    <a:pt x="330835" y="0"/>
                  </a:lnTo>
                  <a:lnTo>
                    <a:pt x="661797" y="570484"/>
                  </a:lnTo>
                  <a:close/>
                </a:path>
              </a:pathLst>
            </a:custGeom>
            <a:solidFill>
              <a:srgbClr val="F4605F">
                <a:alpha val="19608"/>
              </a:srgbClr>
            </a:solidFill>
          </p:spPr>
        </p:sp>
      </p:grpSp>
      <p:sp>
        <p:nvSpPr>
          <p:cNvPr id="8" name="Freeform 8"/>
          <p:cNvSpPr/>
          <p:nvPr/>
        </p:nvSpPr>
        <p:spPr>
          <a:xfrm>
            <a:off x="4381019" y="3274692"/>
            <a:ext cx="1732874" cy="1784776"/>
          </a:xfrm>
          <a:custGeom>
            <a:avLst/>
            <a:gdLst/>
            <a:ahLst/>
            <a:cxnLst/>
            <a:rect l="l" t="t" r="r" b="b"/>
            <a:pathLst>
              <a:path w="1732874" h="1784776">
                <a:moveTo>
                  <a:pt x="0" y="0"/>
                </a:moveTo>
                <a:lnTo>
                  <a:pt x="1732874" y="0"/>
                </a:lnTo>
                <a:lnTo>
                  <a:pt x="1732874" y="1784777"/>
                </a:lnTo>
                <a:lnTo>
                  <a:pt x="0" y="17847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1671898" y="3274692"/>
            <a:ext cx="1784776" cy="1784776"/>
          </a:xfrm>
          <a:custGeom>
            <a:avLst/>
            <a:gdLst/>
            <a:ahLst/>
            <a:cxnLst/>
            <a:rect l="l" t="t" r="r" b="b"/>
            <a:pathLst>
              <a:path w="1784776" h="1784776">
                <a:moveTo>
                  <a:pt x="0" y="0"/>
                </a:moveTo>
                <a:lnTo>
                  <a:pt x="1784777" y="0"/>
                </a:lnTo>
                <a:lnTo>
                  <a:pt x="1784777" y="1784777"/>
                </a:lnTo>
                <a:lnTo>
                  <a:pt x="0" y="1784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8077008" y="3190661"/>
            <a:ext cx="1847005" cy="1868808"/>
          </a:xfrm>
          <a:custGeom>
            <a:avLst/>
            <a:gdLst/>
            <a:ahLst/>
            <a:cxnLst/>
            <a:rect l="l" t="t" r="r" b="b"/>
            <a:pathLst>
              <a:path w="1847005" h="1868808">
                <a:moveTo>
                  <a:pt x="0" y="0"/>
                </a:moveTo>
                <a:lnTo>
                  <a:pt x="1847005" y="0"/>
                </a:lnTo>
                <a:lnTo>
                  <a:pt x="1847005" y="1868808"/>
                </a:lnTo>
                <a:lnTo>
                  <a:pt x="0" y="18688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3788574" y="5698229"/>
            <a:ext cx="2917764" cy="596900"/>
          </a:xfrm>
          <a:prstGeom prst="rect">
            <a:avLst/>
          </a:prstGeom>
        </p:spPr>
        <p:txBody>
          <a:bodyPr lIns="0" tIns="0" rIns="0" bIns="0" rtlCol="0" anchor="t">
            <a:spAutoFit/>
          </a:bodyPr>
          <a:lstStyle/>
          <a:p>
            <a:pPr algn="ctr">
              <a:lnSpc>
                <a:spcPts val="4560"/>
              </a:lnSpc>
              <a:spcBef>
                <a:spcPct val="0"/>
              </a:spcBef>
            </a:pPr>
            <a:r>
              <a:rPr lang="en-US" sz="3800" b="1">
                <a:solidFill>
                  <a:srgbClr val="2F2F2F"/>
                </a:solidFill>
                <a:latin typeface="Arimo Bold"/>
                <a:ea typeface="Arimo Bold"/>
                <a:cs typeface="Arimo Bold"/>
                <a:sym typeface="Arimo Bold"/>
              </a:rPr>
              <a:t>数据集选择</a:t>
            </a:r>
          </a:p>
        </p:txBody>
      </p:sp>
      <p:sp>
        <p:nvSpPr>
          <p:cNvPr id="12" name="TextBox 12"/>
          <p:cNvSpPr txBox="1"/>
          <p:nvPr/>
        </p:nvSpPr>
        <p:spPr>
          <a:xfrm>
            <a:off x="7969966" y="5701404"/>
            <a:ext cx="2061090" cy="596900"/>
          </a:xfrm>
          <a:prstGeom prst="rect">
            <a:avLst/>
          </a:prstGeom>
        </p:spPr>
        <p:txBody>
          <a:bodyPr lIns="0" tIns="0" rIns="0" bIns="0" rtlCol="0" anchor="t">
            <a:spAutoFit/>
          </a:bodyPr>
          <a:lstStyle/>
          <a:p>
            <a:pPr algn="ctr">
              <a:lnSpc>
                <a:spcPts val="4440"/>
              </a:lnSpc>
              <a:spcBef>
                <a:spcPct val="0"/>
              </a:spcBef>
            </a:pPr>
            <a:r>
              <a:rPr lang="en-US" sz="3700" b="1">
                <a:solidFill>
                  <a:srgbClr val="2F2F2F"/>
                </a:solidFill>
                <a:latin typeface="Arimo Bold"/>
                <a:ea typeface="Arimo Bold"/>
                <a:cs typeface="Arimo Bold"/>
                <a:sym typeface="Arimo Bold"/>
              </a:rPr>
              <a:t>对比方法</a:t>
            </a:r>
          </a:p>
        </p:txBody>
      </p:sp>
      <p:sp>
        <p:nvSpPr>
          <p:cNvPr id="13" name="TextBox 13"/>
          <p:cNvSpPr txBox="1"/>
          <p:nvPr/>
        </p:nvSpPr>
        <p:spPr>
          <a:xfrm>
            <a:off x="11740718" y="5688704"/>
            <a:ext cx="1828800" cy="581025"/>
          </a:xfrm>
          <a:prstGeom prst="rect">
            <a:avLst/>
          </a:prstGeom>
        </p:spPr>
        <p:txBody>
          <a:bodyPr lIns="0" tIns="0" rIns="0" bIns="0" rtlCol="0" anchor="t">
            <a:spAutoFit/>
          </a:bodyPr>
          <a:lstStyle/>
          <a:p>
            <a:pPr algn="ctr">
              <a:lnSpc>
                <a:spcPts val="4320"/>
              </a:lnSpc>
              <a:spcBef>
                <a:spcPct val="0"/>
              </a:spcBef>
            </a:pPr>
            <a:r>
              <a:rPr lang="en-US" sz="3600" b="1">
                <a:solidFill>
                  <a:srgbClr val="2F2F2F"/>
                </a:solidFill>
                <a:latin typeface="Arimo Bold"/>
                <a:ea typeface="Arimo Bold"/>
                <a:cs typeface="Arimo Bold"/>
                <a:sym typeface="Arimo Bold"/>
              </a:rPr>
              <a:t>评价指标</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95805" y="858364"/>
            <a:ext cx="15503976" cy="666750"/>
          </a:xfrm>
          <a:prstGeom prst="rect">
            <a:avLst/>
          </a:prstGeom>
        </p:spPr>
        <p:txBody>
          <a:bodyPr lIns="0" tIns="0" rIns="0" bIns="0" rtlCol="0" anchor="t">
            <a:spAutoFit/>
          </a:bodyPr>
          <a:lstStyle/>
          <a:p>
            <a:pPr algn="l">
              <a:lnSpc>
                <a:spcPts val="5040"/>
              </a:lnSpc>
            </a:pPr>
            <a:r>
              <a:rPr lang="en-US" sz="4200" b="1">
                <a:solidFill>
                  <a:srgbClr val="2F2F2F"/>
                </a:solidFill>
                <a:latin typeface="Arimo Bold"/>
                <a:ea typeface="Arimo Bold"/>
                <a:cs typeface="Arimo Bold"/>
                <a:sym typeface="Arimo Bold"/>
              </a:rPr>
              <a:t>模型对比</a:t>
            </a:r>
          </a:p>
        </p:txBody>
      </p:sp>
      <p:grpSp>
        <p:nvGrpSpPr>
          <p:cNvPr id="4" name="Group 4"/>
          <p:cNvGrpSpPr/>
          <p:nvPr/>
        </p:nvGrpSpPr>
        <p:grpSpPr>
          <a:xfrm rot="6535270">
            <a:off x="16023780" y="1261119"/>
            <a:ext cx="437823" cy="377433"/>
            <a:chOff x="0" y="0"/>
            <a:chExt cx="583764" cy="503244"/>
          </a:xfrm>
        </p:grpSpPr>
        <p:sp>
          <p:nvSpPr>
            <p:cNvPr id="5" name="Freeform 5"/>
            <p:cNvSpPr/>
            <p:nvPr/>
          </p:nvSpPr>
          <p:spPr>
            <a:xfrm>
              <a:off x="0" y="0"/>
              <a:ext cx="583819" cy="503301"/>
            </a:xfrm>
            <a:custGeom>
              <a:avLst/>
              <a:gdLst/>
              <a:ahLst/>
              <a:cxnLst/>
              <a:rect l="l" t="t" r="r" b="b"/>
              <a:pathLst>
                <a:path w="583819" h="503301">
                  <a:moveTo>
                    <a:pt x="0" y="503301"/>
                  </a:moveTo>
                  <a:lnTo>
                    <a:pt x="291846" y="0"/>
                  </a:lnTo>
                  <a:lnTo>
                    <a:pt x="583819" y="503301"/>
                  </a:lnTo>
                  <a:close/>
                </a:path>
              </a:pathLst>
            </a:custGeom>
            <a:solidFill>
              <a:srgbClr val="8CC0D0">
                <a:alpha val="19608"/>
              </a:srgbClr>
            </a:solidFill>
          </p:spPr>
        </p:sp>
      </p:grpSp>
      <p:grpSp>
        <p:nvGrpSpPr>
          <p:cNvPr id="6" name="Group 6"/>
          <p:cNvGrpSpPr/>
          <p:nvPr/>
        </p:nvGrpSpPr>
        <p:grpSpPr>
          <a:xfrm rot="-7858568">
            <a:off x="14486670" y="633042"/>
            <a:ext cx="496319" cy="427860"/>
            <a:chOff x="0" y="0"/>
            <a:chExt cx="661758" cy="570480"/>
          </a:xfrm>
        </p:grpSpPr>
        <p:sp>
          <p:nvSpPr>
            <p:cNvPr id="7" name="Freeform 7"/>
            <p:cNvSpPr/>
            <p:nvPr/>
          </p:nvSpPr>
          <p:spPr>
            <a:xfrm>
              <a:off x="0" y="0"/>
              <a:ext cx="661797" cy="570484"/>
            </a:xfrm>
            <a:custGeom>
              <a:avLst/>
              <a:gdLst/>
              <a:ahLst/>
              <a:cxnLst/>
              <a:rect l="l" t="t" r="r" b="b"/>
              <a:pathLst>
                <a:path w="661797" h="570484">
                  <a:moveTo>
                    <a:pt x="0" y="570484"/>
                  </a:moveTo>
                  <a:lnTo>
                    <a:pt x="330835" y="0"/>
                  </a:lnTo>
                  <a:lnTo>
                    <a:pt x="661797" y="570484"/>
                  </a:lnTo>
                  <a:close/>
                </a:path>
              </a:pathLst>
            </a:custGeom>
            <a:solidFill>
              <a:srgbClr val="F4605F">
                <a:alpha val="19608"/>
              </a:srgbClr>
            </a:solidFill>
          </p:spPr>
        </p:sp>
      </p:grpSp>
      <p:sp>
        <p:nvSpPr>
          <p:cNvPr id="8" name="Freeform 8"/>
          <p:cNvSpPr/>
          <p:nvPr/>
        </p:nvSpPr>
        <p:spPr>
          <a:xfrm>
            <a:off x="3757813" y="2334063"/>
            <a:ext cx="11301259" cy="5325718"/>
          </a:xfrm>
          <a:custGeom>
            <a:avLst/>
            <a:gdLst/>
            <a:ahLst/>
            <a:cxnLst/>
            <a:rect l="l" t="t" r="r" b="b"/>
            <a:pathLst>
              <a:path w="11301259" h="5325718">
                <a:moveTo>
                  <a:pt x="0" y="0"/>
                </a:moveTo>
                <a:lnTo>
                  <a:pt x="11301259" y="0"/>
                </a:lnTo>
                <a:lnTo>
                  <a:pt x="11301259" y="5325718"/>
                </a:lnTo>
                <a:lnTo>
                  <a:pt x="0" y="5325718"/>
                </a:lnTo>
                <a:lnTo>
                  <a:pt x="0" y="0"/>
                </a:lnTo>
                <a:close/>
              </a:path>
            </a:pathLst>
          </a:custGeom>
          <a:blipFill>
            <a:blip r:embed="rId4"/>
            <a:stretch>
              <a:fillRect/>
            </a:stretch>
          </a:blipFill>
        </p:spPr>
      </p:sp>
      <p:sp>
        <p:nvSpPr>
          <p:cNvPr id="9" name="TextBox 9"/>
          <p:cNvSpPr txBox="1"/>
          <p:nvPr/>
        </p:nvSpPr>
        <p:spPr>
          <a:xfrm>
            <a:off x="2218980" y="7821706"/>
            <a:ext cx="14273216" cy="2009775"/>
          </a:xfrm>
          <a:prstGeom prst="rect">
            <a:avLst/>
          </a:prstGeom>
        </p:spPr>
        <p:txBody>
          <a:bodyPr lIns="0" tIns="0" rIns="0" bIns="0" rtlCol="0" anchor="t">
            <a:spAutoFit/>
          </a:bodyPr>
          <a:lstStyle/>
          <a:p>
            <a:pPr marL="690885" lvl="1" indent="-345443" algn="l">
              <a:lnSpc>
                <a:spcPts val="3840"/>
              </a:lnSpc>
              <a:buFont typeface="Arial"/>
              <a:buChar char="•"/>
            </a:pPr>
            <a:r>
              <a:rPr lang="en-US" sz="3200" b="1">
                <a:solidFill>
                  <a:srgbClr val="2F2F2F"/>
                </a:solidFill>
                <a:latin typeface="Arimo Bold"/>
                <a:ea typeface="Arimo Bold"/>
                <a:cs typeface="Arimo Bold"/>
                <a:sym typeface="Arimo Bold"/>
              </a:rPr>
              <a:t>传统NMT模型：</a:t>
            </a:r>
            <a:r>
              <a:rPr lang="en-US" sz="3200">
                <a:solidFill>
                  <a:srgbClr val="2F2F2F"/>
                </a:solidFill>
                <a:latin typeface="Arimo"/>
                <a:ea typeface="Arimo"/>
                <a:cs typeface="Arimo"/>
                <a:sym typeface="Arimo"/>
              </a:rPr>
              <a:t>完全依赖于源语言的完整输入进行翻译，作为基准。</a:t>
            </a:r>
          </a:p>
          <a:p>
            <a:pPr marL="690885" lvl="1" indent="-345443" algn="l">
              <a:lnSpc>
                <a:spcPts val="3840"/>
              </a:lnSpc>
              <a:buFont typeface="Arial"/>
              <a:buChar char="•"/>
            </a:pPr>
            <a:r>
              <a:rPr lang="en-US" sz="3200" b="1">
                <a:solidFill>
                  <a:srgbClr val="2F2F2F"/>
                </a:solidFill>
                <a:latin typeface="Arimo Bold"/>
                <a:ea typeface="Arimo Bold"/>
                <a:cs typeface="Arimo Bold"/>
                <a:sym typeface="Arimo Bold"/>
              </a:rPr>
              <a:t>Wait-k策略下的LLM微调：</a:t>
            </a:r>
            <a:r>
              <a:rPr lang="en-US" sz="3200">
                <a:solidFill>
                  <a:srgbClr val="2F2F2F"/>
                </a:solidFill>
                <a:latin typeface="Arimo"/>
                <a:ea typeface="Arimo"/>
                <a:cs typeface="Arimo"/>
                <a:sym typeface="Arimo"/>
              </a:rPr>
              <a:t>使用不同的k值来测试翻译质量和延迟的平衡。</a:t>
            </a:r>
          </a:p>
          <a:p>
            <a:pPr marL="690885" lvl="1" indent="-345443" algn="l">
              <a:lnSpc>
                <a:spcPts val="3840"/>
              </a:lnSpc>
              <a:buFont typeface="Arial"/>
              <a:buChar char="•"/>
            </a:pPr>
            <a:r>
              <a:rPr lang="en-US" sz="3200" b="1">
                <a:solidFill>
                  <a:srgbClr val="2F2F2F"/>
                </a:solidFill>
                <a:latin typeface="Arimo Bold"/>
                <a:ea typeface="Arimo Bold"/>
                <a:cs typeface="Arimo Bold"/>
                <a:sym typeface="Arimo Bold"/>
              </a:rPr>
              <a:t>推测波束搜索（SBS）：</a:t>
            </a:r>
            <a:r>
              <a:rPr lang="en-US" sz="3200">
                <a:solidFill>
                  <a:srgbClr val="2F2F2F"/>
                </a:solidFill>
                <a:latin typeface="Arimo"/>
                <a:ea typeface="Arimo"/>
                <a:cs typeface="Arimo"/>
                <a:sym typeface="Arimo"/>
              </a:rPr>
              <a:t>一种加速翻译过程的策略，通过提前推测未来目标词，减少生成时间。</a:t>
            </a:r>
          </a:p>
        </p:txBody>
      </p:sp>
      <p:sp>
        <p:nvSpPr>
          <p:cNvPr id="10" name="TextBox 10"/>
          <p:cNvSpPr txBox="1"/>
          <p:nvPr/>
        </p:nvSpPr>
        <p:spPr>
          <a:xfrm>
            <a:off x="2218980" y="1699063"/>
            <a:ext cx="6239220" cy="497187"/>
          </a:xfrm>
          <a:prstGeom prst="rect">
            <a:avLst/>
          </a:prstGeom>
        </p:spPr>
        <p:txBody>
          <a:bodyPr wrap="square" lIns="0" tIns="0" rIns="0" bIns="0" rtlCol="0" anchor="t">
            <a:spAutoFit/>
          </a:bodyPr>
          <a:lstStyle/>
          <a:p>
            <a:pPr marL="0" lvl="0" indent="0" algn="ctr">
              <a:lnSpc>
                <a:spcPts val="4080"/>
              </a:lnSpc>
              <a:spcBef>
                <a:spcPct val="0"/>
              </a:spcBef>
            </a:pPr>
            <a:r>
              <a:rPr lang="en-US" sz="3400" b="1" u="none" strike="noStrike" dirty="0">
                <a:solidFill>
                  <a:srgbClr val="2F2F2F"/>
                </a:solidFill>
                <a:latin typeface="Arimo Bold"/>
                <a:ea typeface="Arimo Bold"/>
                <a:cs typeface="Arimo Bold"/>
                <a:sym typeface="Arimo Bold"/>
              </a:rPr>
              <a:t>Simul-</a:t>
            </a:r>
            <a:r>
              <a:rPr lang="en-US" sz="3400" b="1" u="none" strike="noStrike" dirty="0" err="1">
                <a:solidFill>
                  <a:srgbClr val="2F2F2F"/>
                </a:solidFill>
                <a:latin typeface="Arimo Bold"/>
                <a:ea typeface="Arimo Bold"/>
                <a:cs typeface="Arimo Bold"/>
                <a:sym typeface="Arimo Bold"/>
              </a:rPr>
              <a:t>LLM与其他方法的对比</a:t>
            </a:r>
            <a:endParaRPr lang="en-US" sz="3400" b="1" u="none" strike="noStrike" dirty="0">
              <a:solidFill>
                <a:srgbClr val="2F2F2F"/>
              </a:solidFill>
              <a:latin typeface="Arimo Bold"/>
              <a:ea typeface="Arimo Bold"/>
              <a:cs typeface="Arimo Bold"/>
              <a:sym typeface="Arimo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800000">
            <a:off x="14513459" y="980376"/>
            <a:ext cx="4326800" cy="777441"/>
            <a:chOff x="0" y="0"/>
            <a:chExt cx="5769066" cy="1036588"/>
          </a:xfrm>
        </p:grpSpPr>
        <p:sp>
          <p:nvSpPr>
            <p:cNvPr id="4" name="Freeform 4"/>
            <p:cNvSpPr/>
            <p:nvPr/>
          </p:nvSpPr>
          <p:spPr>
            <a:xfrm>
              <a:off x="0" y="0"/>
              <a:ext cx="5769102" cy="1036574"/>
            </a:xfrm>
            <a:custGeom>
              <a:avLst/>
              <a:gdLst/>
              <a:ahLst/>
              <a:cxnLst/>
              <a:rect l="l" t="t" r="r" b="b"/>
              <a:pathLst>
                <a:path w="5769102" h="1036574">
                  <a:moveTo>
                    <a:pt x="5769102" y="1036574"/>
                  </a:moveTo>
                  <a:lnTo>
                    <a:pt x="5164836" y="0"/>
                  </a:lnTo>
                  <a:lnTo>
                    <a:pt x="0" y="0"/>
                  </a:lnTo>
                  <a:lnTo>
                    <a:pt x="604139" y="1036574"/>
                  </a:lnTo>
                  <a:close/>
                </a:path>
              </a:pathLst>
            </a:custGeom>
            <a:solidFill>
              <a:srgbClr val="8CC0D0">
                <a:alpha val="19608"/>
              </a:srgbClr>
            </a:solidFill>
          </p:spPr>
        </p:sp>
      </p:grpSp>
      <p:sp>
        <p:nvSpPr>
          <p:cNvPr id="5" name="Freeform 5"/>
          <p:cNvSpPr/>
          <p:nvPr/>
        </p:nvSpPr>
        <p:spPr>
          <a:xfrm>
            <a:off x="15975022" y="-394434"/>
            <a:ext cx="952128" cy="2630248"/>
          </a:xfrm>
          <a:custGeom>
            <a:avLst/>
            <a:gdLst/>
            <a:ahLst/>
            <a:cxnLst/>
            <a:rect l="l" t="t" r="r" b="b"/>
            <a:pathLst>
              <a:path w="952128" h="2630248">
                <a:moveTo>
                  <a:pt x="0" y="0"/>
                </a:moveTo>
                <a:lnTo>
                  <a:pt x="952128" y="0"/>
                </a:lnTo>
                <a:lnTo>
                  <a:pt x="952128" y="2630248"/>
                </a:lnTo>
                <a:lnTo>
                  <a:pt x="0" y="26302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676859" y="1161229"/>
            <a:ext cx="904171" cy="1165419"/>
          </a:xfrm>
          <a:custGeom>
            <a:avLst/>
            <a:gdLst/>
            <a:ahLst/>
            <a:cxnLst/>
            <a:rect l="l" t="t" r="r" b="b"/>
            <a:pathLst>
              <a:path w="904171" h="1165419">
                <a:moveTo>
                  <a:pt x="0" y="0"/>
                </a:moveTo>
                <a:lnTo>
                  <a:pt x="904171" y="0"/>
                </a:lnTo>
                <a:lnTo>
                  <a:pt x="904171" y="1165419"/>
                </a:lnTo>
                <a:lnTo>
                  <a:pt x="0" y="11654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555116" y="2787438"/>
            <a:ext cx="7162820" cy="4329764"/>
          </a:xfrm>
          <a:custGeom>
            <a:avLst/>
            <a:gdLst/>
            <a:ahLst/>
            <a:cxnLst/>
            <a:rect l="l" t="t" r="r" b="b"/>
            <a:pathLst>
              <a:path w="7162820" h="4329764">
                <a:moveTo>
                  <a:pt x="0" y="0"/>
                </a:moveTo>
                <a:lnTo>
                  <a:pt x="7162820" y="0"/>
                </a:lnTo>
                <a:lnTo>
                  <a:pt x="7162820" y="4329764"/>
                </a:lnTo>
                <a:lnTo>
                  <a:pt x="0" y="4329764"/>
                </a:lnTo>
                <a:lnTo>
                  <a:pt x="0" y="0"/>
                </a:lnTo>
                <a:close/>
              </a:path>
            </a:pathLst>
          </a:custGeom>
          <a:blipFill>
            <a:blip r:embed="rId8"/>
            <a:stretch>
              <a:fillRect/>
            </a:stretch>
          </a:blipFill>
        </p:spPr>
      </p:sp>
      <p:sp>
        <p:nvSpPr>
          <p:cNvPr id="8" name="TextBox 8"/>
          <p:cNvSpPr txBox="1"/>
          <p:nvPr/>
        </p:nvSpPr>
        <p:spPr>
          <a:xfrm>
            <a:off x="1989158" y="901640"/>
            <a:ext cx="6697663" cy="666750"/>
          </a:xfrm>
          <a:prstGeom prst="rect">
            <a:avLst/>
          </a:prstGeom>
        </p:spPr>
        <p:txBody>
          <a:bodyPr lIns="0" tIns="0" rIns="0" bIns="0" rtlCol="0" anchor="t">
            <a:spAutoFit/>
          </a:bodyPr>
          <a:lstStyle/>
          <a:p>
            <a:pPr marL="0" lvl="0" indent="0" algn="l">
              <a:lnSpc>
                <a:spcPts val="5040"/>
              </a:lnSpc>
              <a:spcBef>
                <a:spcPct val="0"/>
              </a:spcBef>
            </a:pPr>
            <a:r>
              <a:rPr lang="en-US" sz="4200" b="1" u="none" strike="noStrike">
                <a:solidFill>
                  <a:srgbClr val="2F2F2F"/>
                </a:solidFill>
                <a:latin typeface="Arimo Bold"/>
                <a:ea typeface="Arimo Bold"/>
                <a:cs typeface="Arimo Bold"/>
                <a:sym typeface="Arimo Bold"/>
              </a:rPr>
              <a:t>不同k值下的Wait-k策略对比</a:t>
            </a:r>
          </a:p>
        </p:txBody>
      </p:sp>
      <p:sp>
        <p:nvSpPr>
          <p:cNvPr id="9" name="TextBox 9"/>
          <p:cNvSpPr txBox="1"/>
          <p:nvPr/>
        </p:nvSpPr>
        <p:spPr>
          <a:xfrm>
            <a:off x="7987236" y="2768388"/>
            <a:ext cx="9272064" cy="4165600"/>
          </a:xfrm>
          <a:prstGeom prst="rect">
            <a:avLst/>
          </a:prstGeom>
        </p:spPr>
        <p:txBody>
          <a:bodyPr lIns="0" tIns="0" rIns="0" bIns="0" rtlCol="0" anchor="t">
            <a:spAutoFit/>
          </a:bodyPr>
          <a:lstStyle/>
          <a:p>
            <a:pPr marL="734064" lvl="1" indent="-367032" algn="l">
              <a:lnSpc>
                <a:spcPts val="4080"/>
              </a:lnSpc>
              <a:buFont typeface="Arial"/>
              <a:buChar char="•"/>
            </a:pPr>
            <a:r>
              <a:rPr lang="en-US" sz="3400">
                <a:solidFill>
                  <a:srgbClr val="2F2F2F"/>
                </a:solidFill>
                <a:latin typeface="Arimo"/>
                <a:ea typeface="Arimo"/>
                <a:cs typeface="Arimo"/>
                <a:sym typeface="Arimo"/>
              </a:rPr>
              <a:t>当k值较小时，模型可以更快开始翻译，延迟显著降低，但是随着k值减小，BLEU分数也有所下降。这是因为上下文不足，模型无法获得足够的信息进行准确的翻译。</a:t>
            </a:r>
          </a:p>
          <a:p>
            <a:pPr algn="l">
              <a:lnSpc>
                <a:spcPts val="4080"/>
              </a:lnSpc>
            </a:pPr>
            <a:endParaRPr lang="en-US" sz="3400">
              <a:solidFill>
                <a:srgbClr val="2F2F2F"/>
              </a:solidFill>
              <a:latin typeface="Arimo"/>
              <a:ea typeface="Arimo"/>
              <a:cs typeface="Arimo"/>
              <a:sym typeface="Arimo"/>
            </a:endParaRPr>
          </a:p>
          <a:p>
            <a:pPr marL="734064" lvl="1" indent="-367032" algn="l">
              <a:lnSpc>
                <a:spcPts val="4080"/>
              </a:lnSpc>
              <a:buFont typeface="Arial"/>
              <a:buChar char="•"/>
            </a:pPr>
            <a:r>
              <a:rPr lang="en-US" sz="3400">
                <a:solidFill>
                  <a:srgbClr val="2F2F2F"/>
                </a:solidFill>
                <a:latin typeface="Arimo"/>
                <a:ea typeface="Arimo"/>
                <a:cs typeface="Arimo"/>
                <a:sym typeface="Arimo"/>
              </a:rPr>
              <a:t>当k值较大时，翻译质量提高，BLEU分数上升，但延迟也随之增加。这说明在Wait-k策略下。</a:t>
            </a:r>
          </a:p>
        </p:txBody>
      </p:sp>
      <p:sp>
        <p:nvSpPr>
          <p:cNvPr id="10" name="TextBox 10"/>
          <p:cNvSpPr txBox="1"/>
          <p:nvPr/>
        </p:nvSpPr>
        <p:spPr>
          <a:xfrm>
            <a:off x="2861548" y="7789754"/>
            <a:ext cx="12683252" cy="666750"/>
          </a:xfrm>
          <a:prstGeom prst="rect">
            <a:avLst/>
          </a:prstGeom>
        </p:spPr>
        <p:txBody>
          <a:bodyPr wrap="square" lIns="0" tIns="0" rIns="0" bIns="0" rtlCol="0" anchor="t">
            <a:spAutoFit/>
          </a:bodyPr>
          <a:lstStyle/>
          <a:p>
            <a:pPr algn="ctr">
              <a:lnSpc>
                <a:spcPts val="5040"/>
              </a:lnSpc>
              <a:spcBef>
                <a:spcPct val="0"/>
              </a:spcBef>
            </a:pPr>
            <a:r>
              <a:rPr lang="en-US" sz="4200" b="1" dirty="0" err="1">
                <a:solidFill>
                  <a:srgbClr val="2F2F2F"/>
                </a:solidFill>
                <a:latin typeface="Arimo Bold"/>
                <a:ea typeface="Arimo Bold"/>
                <a:cs typeface="Arimo Bold"/>
                <a:sym typeface="Arimo Bold"/>
              </a:rPr>
              <a:t>k值的选择是翻译质量和延迟之间的一个重要平衡点</a:t>
            </a:r>
            <a:r>
              <a:rPr lang="en-US" sz="4200" b="1" dirty="0">
                <a:solidFill>
                  <a:srgbClr val="2F2F2F"/>
                </a:solidFill>
                <a:latin typeface="Arimo Bold"/>
                <a:ea typeface="Arimo Bold"/>
                <a:cs typeface="Arimo Bold"/>
                <a:sym typeface="Arimo Bold"/>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929" y="257602"/>
            <a:ext cx="19376985" cy="12864077"/>
          </a:xfrm>
          <a:custGeom>
            <a:avLst/>
            <a:gdLst/>
            <a:ahLst/>
            <a:cxnLst/>
            <a:rect l="l" t="t" r="r" b="b"/>
            <a:pathLst>
              <a:path w="19376985" h="12864077">
                <a:moveTo>
                  <a:pt x="0" y="0"/>
                </a:moveTo>
                <a:lnTo>
                  <a:pt x="19376985" y="0"/>
                </a:lnTo>
                <a:lnTo>
                  <a:pt x="19376985" y="12864077"/>
                </a:lnTo>
                <a:lnTo>
                  <a:pt x="0" y="12864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713286" y="3541127"/>
            <a:ext cx="6531507" cy="847725"/>
          </a:xfrm>
          <a:prstGeom prst="rect">
            <a:avLst/>
          </a:prstGeom>
        </p:spPr>
        <p:txBody>
          <a:bodyPr lIns="0" tIns="0" rIns="0" bIns="0" rtlCol="0" anchor="t">
            <a:spAutoFit/>
          </a:bodyPr>
          <a:lstStyle/>
          <a:p>
            <a:pPr algn="l">
              <a:lnSpc>
                <a:spcPts val="6480"/>
              </a:lnSpc>
            </a:pPr>
            <a:r>
              <a:rPr lang="en-US" sz="5400" b="1">
                <a:solidFill>
                  <a:srgbClr val="2F2F2F"/>
                </a:solidFill>
                <a:latin typeface="Arimo Bold"/>
                <a:ea typeface="Arimo Bold"/>
                <a:cs typeface="Arimo Bold"/>
                <a:sym typeface="Arimo Bold"/>
              </a:rPr>
              <a:t>相关工作</a:t>
            </a:r>
          </a:p>
        </p:txBody>
      </p:sp>
      <p:sp>
        <p:nvSpPr>
          <p:cNvPr id="4" name="TextBox 4"/>
          <p:cNvSpPr txBox="1"/>
          <p:nvPr/>
        </p:nvSpPr>
        <p:spPr>
          <a:xfrm>
            <a:off x="625585" y="1419300"/>
            <a:ext cx="7696479" cy="6066282"/>
          </a:xfrm>
          <a:prstGeom prst="rect">
            <a:avLst/>
          </a:prstGeom>
        </p:spPr>
        <p:txBody>
          <a:bodyPr lIns="0" tIns="0" rIns="0" bIns="0" rtlCol="0" anchor="t">
            <a:spAutoFit/>
          </a:bodyPr>
          <a:lstStyle/>
          <a:p>
            <a:pPr algn="ctr">
              <a:lnSpc>
                <a:spcPts val="46494"/>
              </a:lnSpc>
            </a:pPr>
            <a:r>
              <a:rPr lang="en-US" sz="43050" spc="79">
                <a:solidFill>
                  <a:srgbClr val="8CC0D0"/>
                </a:solidFill>
                <a:latin typeface="Archivo Black"/>
                <a:ea typeface="Archivo Black"/>
                <a:cs typeface="Archivo Black"/>
                <a:sym typeface="Archivo Black"/>
              </a:rPr>
              <a:t>05</a:t>
            </a:r>
          </a:p>
        </p:txBody>
      </p:sp>
      <p:sp>
        <p:nvSpPr>
          <p:cNvPr id="5" name="TextBox 5"/>
          <p:cNvSpPr txBox="1"/>
          <p:nvPr/>
        </p:nvSpPr>
        <p:spPr>
          <a:xfrm>
            <a:off x="9315749" y="4465320"/>
            <a:ext cx="8479145" cy="1184910"/>
          </a:xfrm>
          <a:prstGeom prst="rect">
            <a:avLst/>
          </a:prstGeom>
        </p:spPr>
        <p:txBody>
          <a:bodyPr lIns="0" tIns="0" rIns="0" bIns="0" rtlCol="0" anchor="t">
            <a:spAutoFit/>
          </a:bodyPr>
          <a:lstStyle/>
          <a:p>
            <a:pPr marL="0" lvl="0" indent="0" algn="l">
              <a:lnSpc>
                <a:spcPts val="4860"/>
              </a:lnSpc>
              <a:spcBef>
                <a:spcPct val="0"/>
              </a:spcBef>
            </a:pPr>
            <a:r>
              <a:rPr lang="en-US" sz="2700" u="none" strike="noStrike">
                <a:solidFill>
                  <a:srgbClr val="000000"/>
                </a:solidFill>
                <a:latin typeface="Arimo"/>
                <a:ea typeface="Arimo"/>
                <a:cs typeface="Arimo"/>
                <a:sym typeface="Arimo"/>
              </a:rPr>
              <a:t>论文的创新点、与其他研究相比的优势、存在的不足，以及未来的工作方向</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95805" y="858364"/>
            <a:ext cx="15503976" cy="666750"/>
          </a:xfrm>
          <a:prstGeom prst="rect">
            <a:avLst/>
          </a:prstGeom>
        </p:spPr>
        <p:txBody>
          <a:bodyPr lIns="0" tIns="0" rIns="0" bIns="0" rtlCol="0" anchor="t">
            <a:spAutoFit/>
          </a:bodyPr>
          <a:lstStyle/>
          <a:p>
            <a:pPr algn="l">
              <a:lnSpc>
                <a:spcPts val="5040"/>
              </a:lnSpc>
            </a:pPr>
            <a:r>
              <a:rPr lang="en-US" sz="4200" b="1">
                <a:solidFill>
                  <a:srgbClr val="2F2F2F"/>
                </a:solidFill>
                <a:latin typeface="Arimo Bold"/>
                <a:ea typeface="Arimo Bold"/>
                <a:cs typeface="Arimo Bold"/>
                <a:sym typeface="Arimo Bold"/>
              </a:rPr>
              <a:t>创新性及优势</a:t>
            </a:r>
          </a:p>
        </p:txBody>
      </p:sp>
      <p:grpSp>
        <p:nvGrpSpPr>
          <p:cNvPr id="4" name="Group 4"/>
          <p:cNvGrpSpPr/>
          <p:nvPr/>
        </p:nvGrpSpPr>
        <p:grpSpPr>
          <a:xfrm rot="6535270">
            <a:off x="16023780" y="1261119"/>
            <a:ext cx="437823" cy="377433"/>
            <a:chOff x="0" y="0"/>
            <a:chExt cx="583764" cy="503244"/>
          </a:xfrm>
        </p:grpSpPr>
        <p:sp>
          <p:nvSpPr>
            <p:cNvPr id="5" name="Freeform 5"/>
            <p:cNvSpPr/>
            <p:nvPr/>
          </p:nvSpPr>
          <p:spPr>
            <a:xfrm>
              <a:off x="0" y="0"/>
              <a:ext cx="583819" cy="503301"/>
            </a:xfrm>
            <a:custGeom>
              <a:avLst/>
              <a:gdLst/>
              <a:ahLst/>
              <a:cxnLst/>
              <a:rect l="l" t="t" r="r" b="b"/>
              <a:pathLst>
                <a:path w="583819" h="503301">
                  <a:moveTo>
                    <a:pt x="0" y="503301"/>
                  </a:moveTo>
                  <a:lnTo>
                    <a:pt x="291846" y="0"/>
                  </a:lnTo>
                  <a:lnTo>
                    <a:pt x="583819" y="503301"/>
                  </a:lnTo>
                  <a:close/>
                </a:path>
              </a:pathLst>
            </a:custGeom>
            <a:solidFill>
              <a:srgbClr val="8CC0D0">
                <a:alpha val="19608"/>
              </a:srgbClr>
            </a:solidFill>
          </p:spPr>
        </p:sp>
      </p:grpSp>
      <p:grpSp>
        <p:nvGrpSpPr>
          <p:cNvPr id="6" name="Group 6"/>
          <p:cNvGrpSpPr/>
          <p:nvPr/>
        </p:nvGrpSpPr>
        <p:grpSpPr>
          <a:xfrm rot="-7858568">
            <a:off x="14486670" y="633042"/>
            <a:ext cx="496319" cy="427860"/>
            <a:chOff x="0" y="0"/>
            <a:chExt cx="661758" cy="570480"/>
          </a:xfrm>
        </p:grpSpPr>
        <p:sp>
          <p:nvSpPr>
            <p:cNvPr id="7" name="Freeform 7"/>
            <p:cNvSpPr/>
            <p:nvPr/>
          </p:nvSpPr>
          <p:spPr>
            <a:xfrm>
              <a:off x="0" y="0"/>
              <a:ext cx="661797" cy="570484"/>
            </a:xfrm>
            <a:custGeom>
              <a:avLst/>
              <a:gdLst/>
              <a:ahLst/>
              <a:cxnLst/>
              <a:rect l="l" t="t" r="r" b="b"/>
              <a:pathLst>
                <a:path w="661797" h="570484">
                  <a:moveTo>
                    <a:pt x="0" y="570484"/>
                  </a:moveTo>
                  <a:lnTo>
                    <a:pt x="330835" y="0"/>
                  </a:lnTo>
                  <a:lnTo>
                    <a:pt x="661797" y="570484"/>
                  </a:lnTo>
                  <a:close/>
                </a:path>
              </a:pathLst>
            </a:custGeom>
            <a:solidFill>
              <a:srgbClr val="F4605F">
                <a:alpha val="19608"/>
              </a:srgbClr>
            </a:solidFill>
          </p:spPr>
        </p:sp>
      </p:grpSp>
      <p:sp>
        <p:nvSpPr>
          <p:cNvPr id="8" name="Freeform 8"/>
          <p:cNvSpPr/>
          <p:nvPr/>
        </p:nvSpPr>
        <p:spPr>
          <a:xfrm>
            <a:off x="6128298" y="3326407"/>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16926" y="2591307"/>
            <a:ext cx="621842" cy="596542"/>
          </a:xfrm>
          <a:custGeom>
            <a:avLst/>
            <a:gdLst/>
            <a:ahLst/>
            <a:cxnLst/>
            <a:rect l="l" t="t" r="r" b="b"/>
            <a:pathLst>
              <a:path w="621842" h="596542">
                <a:moveTo>
                  <a:pt x="0" y="0"/>
                </a:moveTo>
                <a:lnTo>
                  <a:pt x="621843" y="0"/>
                </a:lnTo>
                <a:lnTo>
                  <a:pt x="621843" y="596542"/>
                </a:lnTo>
                <a:lnTo>
                  <a:pt x="0" y="596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rot="5400000">
            <a:off x="10187275" y="4466806"/>
            <a:ext cx="1479059" cy="147905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D1E6EC"/>
            </a:solidFill>
          </p:spPr>
        </p:sp>
        <p:sp>
          <p:nvSpPr>
            <p:cNvPr id="12" name="TextBox 12"/>
            <p:cNvSpPr txBox="1"/>
            <p:nvPr/>
          </p:nvSpPr>
          <p:spPr>
            <a:xfrm>
              <a:off x="203200" y="-22225"/>
              <a:ext cx="406400" cy="835025"/>
            </a:xfrm>
            <a:prstGeom prst="rect">
              <a:avLst/>
            </a:prstGeom>
          </p:spPr>
          <p:txBody>
            <a:bodyPr lIns="50800" tIns="50800" rIns="50800" bIns="50800" rtlCol="0" anchor="ctr"/>
            <a:lstStyle/>
            <a:p>
              <a:pPr algn="ctr">
                <a:lnSpc>
                  <a:spcPts val="3240"/>
                </a:lnSpc>
              </a:pPr>
              <a:endParaRPr/>
            </a:p>
          </p:txBody>
        </p:sp>
      </p:grpSp>
      <p:grpSp>
        <p:nvGrpSpPr>
          <p:cNvPr id="13" name="Group 13"/>
          <p:cNvGrpSpPr/>
          <p:nvPr/>
        </p:nvGrpSpPr>
        <p:grpSpPr>
          <a:xfrm rot="5400000">
            <a:off x="7112090" y="4466806"/>
            <a:ext cx="1353389" cy="135338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FBBFBF"/>
            </a:solidFill>
          </p:spPr>
        </p:sp>
        <p:sp>
          <p:nvSpPr>
            <p:cNvPr id="15" name="TextBox 15"/>
            <p:cNvSpPr txBox="1"/>
            <p:nvPr/>
          </p:nvSpPr>
          <p:spPr>
            <a:xfrm>
              <a:off x="203200" y="-22225"/>
              <a:ext cx="406400" cy="835025"/>
            </a:xfrm>
            <a:prstGeom prst="rect">
              <a:avLst/>
            </a:prstGeom>
          </p:spPr>
          <p:txBody>
            <a:bodyPr lIns="50800" tIns="50800" rIns="50800" bIns="50800" rtlCol="0" anchor="ctr"/>
            <a:lstStyle/>
            <a:p>
              <a:pPr algn="ctr">
                <a:lnSpc>
                  <a:spcPts val="3240"/>
                </a:lnSpc>
              </a:pPr>
              <a:endParaRPr/>
            </a:p>
          </p:txBody>
        </p:sp>
      </p:grpSp>
      <p:sp>
        <p:nvSpPr>
          <p:cNvPr id="16" name="Freeform 16"/>
          <p:cNvSpPr/>
          <p:nvPr/>
        </p:nvSpPr>
        <p:spPr>
          <a:xfrm>
            <a:off x="8272735" y="3055507"/>
            <a:ext cx="2790165" cy="3515168"/>
          </a:xfrm>
          <a:custGeom>
            <a:avLst/>
            <a:gdLst/>
            <a:ahLst/>
            <a:cxnLst/>
            <a:rect l="l" t="t" r="r" b="b"/>
            <a:pathLst>
              <a:path w="2790165" h="3515168">
                <a:moveTo>
                  <a:pt x="0" y="0"/>
                </a:moveTo>
                <a:lnTo>
                  <a:pt x="2790164" y="0"/>
                </a:lnTo>
                <a:lnTo>
                  <a:pt x="2790164" y="3515168"/>
                </a:lnTo>
                <a:lnTo>
                  <a:pt x="0" y="3515168"/>
                </a:lnTo>
                <a:lnTo>
                  <a:pt x="0" y="0"/>
                </a:lnTo>
                <a:close/>
              </a:path>
            </a:pathLst>
          </a:custGeom>
          <a:blipFill>
            <a:blip r:embed="rId8"/>
            <a:stretch>
              <a:fillRect/>
            </a:stretch>
          </a:blipFill>
        </p:spPr>
      </p:sp>
      <p:sp>
        <p:nvSpPr>
          <p:cNvPr id="17" name="Freeform 17"/>
          <p:cNvSpPr/>
          <p:nvPr/>
        </p:nvSpPr>
        <p:spPr>
          <a:xfrm>
            <a:off x="0" y="6482079"/>
            <a:ext cx="3024912" cy="3804921"/>
          </a:xfrm>
          <a:custGeom>
            <a:avLst/>
            <a:gdLst/>
            <a:ahLst/>
            <a:cxnLst/>
            <a:rect l="l" t="t" r="r" b="b"/>
            <a:pathLst>
              <a:path w="3024912" h="3804921">
                <a:moveTo>
                  <a:pt x="0" y="0"/>
                </a:moveTo>
                <a:lnTo>
                  <a:pt x="3024912" y="0"/>
                </a:lnTo>
                <a:lnTo>
                  <a:pt x="3024912" y="3804921"/>
                </a:lnTo>
                <a:lnTo>
                  <a:pt x="0" y="3804921"/>
                </a:lnTo>
                <a:lnTo>
                  <a:pt x="0" y="0"/>
                </a:lnTo>
                <a:close/>
              </a:path>
            </a:pathLst>
          </a:custGeom>
          <a:blipFill>
            <a:blip r:embed="rId9"/>
            <a:stretch>
              <a:fillRect/>
            </a:stretch>
          </a:blipFill>
        </p:spPr>
      </p:sp>
      <p:sp>
        <p:nvSpPr>
          <p:cNvPr id="18" name="Freeform 18"/>
          <p:cNvSpPr/>
          <p:nvPr/>
        </p:nvSpPr>
        <p:spPr>
          <a:xfrm>
            <a:off x="1334714" y="4216549"/>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5303526" y="2591307"/>
            <a:ext cx="464654" cy="2057400"/>
          </a:xfrm>
          <a:custGeom>
            <a:avLst/>
            <a:gdLst/>
            <a:ahLst/>
            <a:cxnLst/>
            <a:rect l="l" t="t" r="r" b="b"/>
            <a:pathLst>
              <a:path w="464654" h="2057400">
                <a:moveTo>
                  <a:pt x="0" y="0"/>
                </a:moveTo>
                <a:lnTo>
                  <a:pt x="464654" y="0"/>
                </a:lnTo>
                <a:lnTo>
                  <a:pt x="46465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2243476" y="2521099"/>
            <a:ext cx="2540159" cy="635000"/>
          </a:xfrm>
          <a:prstGeom prst="rect">
            <a:avLst/>
          </a:prstGeom>
        </p:spPr>
        <p:txBody>
          <a:bodyPr lIns="0" tIns="0" rIns="0" bIns="0" rtlCol="0" anchor="t">
            <a:spAutoFit/>
          </a:bodyPr>
          <a:lstStyle/>
          <a:p>
            <a:pPr algn="ctr">
              <a:lnSpc>
                <a:spcPts val="4800"/>
              </a:lnSpc>
              <a:spcBef>
                <a:spcPct val="0"/>
              </a:spcBef>
            </a:pPr>
            <a:r>
              <a:rPr lang="en-US" sz="4000" b="1">
                <a:solidFill>
                  <a:srgbClr val="2F2F2F"/>
                </a:solidFill>
                <a:latin typeface="Arimo Bold"/>
                <a:ea typeface="Arimo Bold"/>
                <a:cs typeface="Arimo Bold"/>
                <a:sym typeface="Arimo Bold"/>
              </a:rPr>
              <a:t>Wait-k策略</a:t>
            </a:r>
          </a:p>
        </p:txBody>
      </p:sp>
      <p:sp>
        <p:nvSpPr>
          <p:cNvPr id="21" name="TextBox 21"/>
          <p:cNvSpPr txBox="1"/>
          <p:nvPr/>
        </p:nvSpPr>
        <p:spPr>
          <a:xfrm>
            <a:off x="2205932" y="4146341"/>
            <a:ext cx="1043940" cy="635000"/>
          </a:xfrm>
          <a:prstGeom prst="rect">
            <a:avLst/>
          </a:prstGeom>
        </p:spPr>
        <p:txBody>
          <a:bodyPr lIns="0" tIns="0" rIns="0" bIns="0" rtlCol="0" anchor="t">
            <a:spAutoFit/>
          </a:bodyPr>
          <a:lstStyle/>
          <a:p>
            <a:pPr algn="ctr">
              <a:lnSpc>
                <a:spcPts val="4800"/>
              </a:lnSpc>
              <a:spcBef>
                <a:spcPct val="0"/>
              </a:spcBef>
            </a:pPr>
            <a:r>
              <a:rPr lang="en-US" sz="4000" b="1">
                <a:solidFill>
                  <a:srgbClr val="2F2F2F"/>
                </a:solidFill>
                <a:latin typeface="Arimo Bold"/>
                <a:ea typeface="Arimo Bold"/>
                <a:cs typeface="Arimo Bold"/>
                <a:sym typeface="Arimo Bold"/>
              </a:rPr>
              <a:t>LLM</a:t>
            </a:r>
          </a:p>
        </p:txBody>
      </p:sp>
      <p:sp>
        <p:nvSpPr>
          <p:cNvPr id="22" name="TextBox 22"/>
          <p:cNvSpPr txBox="1"/>
          <p:nvPr/>
        </p:nvSpPr>
        <p:spPr>
          <a:xfrm>
            <a:off x="561022" y="6362133"/>
            <a:ext cx="5080159" cy="635000"/>
          </a:xfrm>
          <a:prstGeom prst="rect">
            <a:avLst/>
          </a:prstGeom>
        </p:spPr>
        <p:txBody>
          <a:bodyPr lIns="0" tIns="0" rIns="0" bIns="0" rtlCol="0" anchor="t">
            <a:spAutoFit/>
          </a:bodyPr>
          <a:lstStyle/>
          <a:p>
            <a:pPr marL="0" lvl="0" indent="0" algn="ctr">
              <a:lnSpc>
                <a:spcPts val="4800"/>
              </a:lnSpc>
              <a:spcBef>
                <a:spcPct val="0"/>
              </a:spcBef>
            </a:pPr>
            <a:r>
              <a:rPr lang="en-US" sz="4000" b="1" u="none" strike="noStrike">
                <a:solidFill>
                  <a:srgbClr val="2F2F2F"/>
                </a:solidFill>
                <a:latin typeface="Arimo Bold"/>
                <a:ea typeface="Arimo Bold"/>
                <a:cs typeface="Arimo Bold"/>
                <a:sym typeface="Arimo Bold"/>
              </a:rPr>
              <a:t>严格的Wait-k微调课程</a:t>
            </a:r>
          </a:p>
        </p:txBody>
      </p:sp>
      <p:sp>
        <p:nvSpPr>
          <p:cNvPr id="23" name="Freeform 23"/>
          <p:cNvSpPr/>
          <p:nvPr/>
        </p:nvSpPr>
        <p:spPr>
          <a:xfrm>
            <a:off x="6128298" y="6406762"/>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594699" y="5304685"/>
            <a:ext cx="5362258" cy="635000"/>
          </a:xfrm>
          <a:prstGeom prst="rect">
            <a:avLst/>
          </a:prstGeom>
        </p:spPr>
        <p:txBody>
          <a:bodyPr lIns="0" tIns="0" rIns="0" bIns="0" rtlCol="0" anchor="t">
            <a:spAutoFit/>
          </a:bodyPr>
          <a:lstStyle/>
          <a:p>
            <a:pPr marL="0" lvl="0" indent="0" algn="ctr">
              <a:lnSpc>
                <a:spcPts val="4800"/>
              </a:lnSpc>
              <a:spcBef>
                <a:spcPct val="0"/>
              </a:spcBef>
            </a:pPr>
            <a:r>
              <a:rPr lang="en-US" sz="4000" b="1" u="none" strike="noStrike">
                <a:solidFill>
                  <a:srgbClr val="2F2F2F"/>
                </a:solidFill>
                <a:latin typeface="Arimo Bold"/>
                <a:ea typeface="Arimo Bold"/>
                <a:cs typeface="Arimo Bold"/>
                <a:sym typeface="Arimo Bold"/>
              </a:rPr>
              <a:t>参数高效微调（PEFT）</a:t>
            </a:r>
          </a:p>
        </p:txBody>
      </p:sp>
      <p:sp>
        <p:nvSpPr>
          <p:cNvPr id="25" name="Freeform 25"/>
          <p:cNvSpPr/>
          <p:nvPr/>
        </p:nvSpPr>
        <p:spPr>
          <a:xfrm>
            <a:off x="6128298" y="5374893"/>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7253306" y="6558792"/>
            <a:ext cx="4588973" cy="911607"/>
          </a:xfrm>
          <a:prstGeom prst="rect">
            <a:avLst/>
          </a:prstGeom>
        </p:spPr>
        <p:txBody>
          <a:bodyPr lIns="0" tIns="0" rIns="0" bIns="0" rtlCol="0" anchor="t">
            <a:spAutoFit/>
          </a:bodyPr>
          <a:lstStyle/>
          <a:p>
            <a:pPr algn="ctr">
              <a:lnSpc>
                <a:spcPts val="6871"/>
              </a:lnSpc>
              <a:spcBef>
                <a:spcPct val="0"/>
              </a:spcBef>
            </a:pPr>
            <a:r>
              <a:rPr lang="en-US" sz="5726" b="1">
                <a:solidFill>
                  <a:srgbClr val="2F2F2F"/>
                </a:solidFill>
                <a:latin typeface="Arimo Bold"/>
                <a:ea typeface="Arimo Bold"/>
                <a:cs typeface="Arimo Bold"/>
                <a:sym typeface="Arimo Bold"/>
              </a:rPr>
              <a:t>Simul-LLM:</a:t>
            </a:r>
          </a:p>
        </p:txBody>
      </p:sp>
      <p:sp>
        <p:nvSpPr>
          <p:cNvPr id="27" name="TextBox 27"/>
          <p:cNvSpPr txBox="1"/>
          <p:nvPr/>
        </p:nvSpPr>
        <p:spPr>
          <a:xfrm>
            <a:off x="11859567" y="2630602"/>
            <a:ext cx="6096000" cy="635000"/>
          </a:xfrm>
          <a:prstGeom prst="rect">
            <a:avLst/>
          </a:prstGeom>
        </p:spPr>
        <p:txBody>
          <a:bodyPr lIns="0" tIns="0" rIns="0" bIns="0" rtlCol="0" anchor="t">
            <a:spAutoFit/>
          </a:bodyPr>
          <a:lstStyle/>
          <a:p>
            <a:pPr marL="0" lvl="0" indent="0" algn="ctr">
              <a:lnSpc>
                <a:spcPts val="4800"/>
              </a:lnSpc>
              <a:spcBef>
                <a:spcPct val="0"/>
              </a:spcBef>
            </a:pPr>
            <a:r>
              <a:rPr lang="en-US" sz="4000" b="1" u="none" strike="noStrike">
                <a:solidFill>
                  <a:srgbClr val="2F2F2F"/>
                </a:solidFill>
                <a:latin typeface="Arimo Bold"/>
                <a:ea typeface="Arimo Bold"/>
                <a:cs typeface="Arimo Bold"/>
                <a:sym typeface="Arimo Bold"/>
              </a:rPr>
              <a:t>低延迟与高翻译质量的平衡</a:t>
            </a:r>
          </a:p>
        </p:txBody>
      </p:sp>
      <p:sp>
        <p:nvSpPr>
          <p:cNvPr id="28" name="Freeform 28"/>
          <p:cNvSpPr/>
          <p:nvPr/>
        </p:nvSpPr>
        <p:spPr>
          <a:xfrm>
            <a:off x="11220437" y="2669060"/>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11914518" y="4178091"/>
            <a:ext cx="5080000" cy="635000"/>
          </a:xfrm>
          <a:prstGeom prst="rect">
            <a:avLst/>
          </a:prstGeom>
        </p:spPr>
        <p:txBody>
          <a:bodyPr lIns="0" tIns="0" rIns="0" bIns="0" rtlCol="0" anchor="t">
            <a:spAutoFit/>
          </a:bodyPr>
          <a:lstStyle/>
          <a:p>
            <a:pPr marL="0" lvl="0" indent="0" algn="ctr">
              <a:lnSpc>
                <a:spcPts val="4800"/>
              </a:lnSpc>
              <a:spcBef>
                <a:spcPct val="0"/>
              </a:spcBef>
            </a:pPr>
            <a:r>
              <a:rPr lang="en-US" sz="4000" b="1" u="none" strike="noStrike">
                <a:solidFill>
                  <a:srgbClr val="2F2F2F"/>
                </a:solidFill>
                <a:latin typeface="Arimo Bold"/>
                <a:ea typeface="Arimo Bold"/>
                <a:cs typeface="Arimo Bold"/>
                <a:sym typeface="Arimo Bold"/>
              </a:rPr>
              <a:t>解决上下文不匹配问题</a:t>
            </a:r>
          </a:p>
        </p:txBody>
      </p:sp>
      <p:sp>
        <p:nvSpPr>
          <p:cNvPr id="30" name="Freeform 30"/>
          <p:cNvSpPr/>
          <p:nvPr/>
        </p:nvSpPr>
        <p:spPr>
          <a:xfrm>
            <a:off x="11237725" y="4216549"/>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TextBox 31"/>
          <p:cNvSpPr txBox="1"/>
          <p:nvPr/>
        </p:nvSpPr>
        <p:spPr>
          <a:xfrm>
            <a:off x="11929186" y="5771762"/>
            <a:ext cx="4064000" cy="635000"/>
          </a:xfrm>
          <a:prstGeom prst="rect">
            <a:avLst/>
          </a:prstGeom>
        </p:spPr>
        <p:txBody>
          <a:bodyPr lIns="0" tIns="0" rIns="0" bIns="0" rtlCol="0" anchor="t">
            <a:spAutoFit/>
          </a:bodyPr>
          <a:lstStyle/>
          <a:p>
            <a:pPr marL="0" lvl="0" indent="0" algn="ctr">
              <a:lnSpc>
                <a:spcPts val="4800"/>
              </a:lnSpc>
              <a:spcBef>
                <a:spcPct val="0"/>
              </a:spcBef>
            </a:pPr>
            <a:r>
              <a:rPr lang="en-US" sz="4000" b="1" u="none" strike="noStrike">
                <a:solidFill>
                  <a:srgbClr val="2F2F2F"/>
                </a:solidFill>
                <a:latin typeface="Arimo Bold"/>
                <a:ea typeface="Arimo Bold"/>
                <a:cs typeface="Arimo Bold"/>
                <a:sym typeface="Arimo Bold"/>
              </a:rPr>
              <a:t>可扩展性和灵活性</a:t>
            </a:r>
          </a:p>
        </p:txBody>
      </p:sp>
      <p:sp>
        <p:nvSpPr>
          <p:cNvPr id="32" name="Freeform 32"/>
          <p:cNvSpPr/>
          <p:nvPr/>
        </p:nvSpPr>
        <p:spPr>
          <a:xfrm>
            <a:off x="11237725" y="5820194"/>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13923" y="7453515"/>
            <a:ext cx="952128" cy="2630248"/>
          </a:xfrm>
          <a:custGeom>
            <a:avLst/>
            <a:gdLst/>
            <a:ahLst/>
            <a:cxnLst/>
            <a:rect l="l" t="t" r="r" b="b"/>
            <a:pathLst>
              <a:path w="952128" h="2630248">
                <a:moveTo>
                  <a:pt x="0" y="0"/>
                </a:moveTo>
                <a:lnTo>
                  <a:pt x="952128" y="0"/>
                </a:lnTo>
                <a:lnTo>
                  <a:pt x="952128" y="2630249"/>
                </a:lnTo>
                <a:lnTo>
                  <a:pt x="0" y="26302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5759" y="9009179"/>
            <a:ext cx="904171" cy="1165419"/>
          </a:xfrm>
          <a:custGeom>
            <a:avLst/>
            <a:gdLst/>
            <a:ahLst/>
            <a:cxnLst/>
            <a:rect l="l" t="t" r="r" b="b"/>
            <a:pathLst>
              <a:path w="904171" h="1165419">
                <a:moveTo>
                  <a:pt x="0" y="0"/>
                </a:moveTo>
                <a:lnTo>
                  <a:pt x="904171" y="0"/>
                </a:lnTo>
                <a:lnTo>
                  <a:pt x="904171" y="1165419"/>
                </a:lnTo>
                <a:lnTo>
                  <a:pt x="0" y="11654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7858568">
            <a:off x="12380710" y="797235"/>
            <a:ext cx="496319" cy="427860"/>
            <a:chOff x="0" y="0"/>
            <a:chExt cx="661758" cy="570480"/>
          </a:xfrm>
        </p:grpSpPr>
        <p:sp>
          <p:nvSpPr>
            <p:cNvPr id="6" name="Freeform 6"/>
            <p:cNvSpPr/>
            <p:nvPr/>
          </p:nvSpPr>
          <p:spPr>
            <a:xfrm>
              <a:off x="0" y="0"/>
              <a:ext cx="661797" cy="570484"/>
            </a:xfrm>
            <a:custGeom>
              <a:avLst/>
              <a:gdLst/>
              <a:ahLst/>
              <a:cxnLst/>
              <a:rect l="l" t="t" r="r" b="b"/>
              <a:pathLst>
                <a:path w="661797" h="570484">
                  <a:moveTo>
                    <a:pt x="0" y="570484"/>
                  </a:moveTo>
                  <a:lnTo>
                    <a:pt x="330835" y="0"/>
                  </a:lnTo>
                  <a:lnTo>
                    <a:pt x="661797" y="570484"/>
                  </a:lnTo>
                  <a:close/>
                </a:path>
              </a:pathLst>
            </a:custGeom>
            <a:solidFill>
              <a:srgbClr val="8CC0D0">
                <a:alpha val="19608"/>
              </a:srgbClr>
            </a:solidFill>
          </p:spPr>
        </p:sp>
      </p:grpSp>
      <p:grpSp>
        <p:nvGrpSpPr>
          <p:cNvPr id="7" name="Group 7"/>
          <p:cNvGrpSpPr/>
          <p:nvPr/>
        </p:nvGrpSpPr>
        <p:grpSpPr>
          <a:xfrm rot="6535270">
            <a:off x="13895403" y="1653083"/>
            <a:ext cx="437823" cy="377433"/>
            <a:chOff x="0" y="0"/>
            <a:chExt cx="583764" cy="503244"/>
          </a:xfrm>
        </p:grpSpPr>
        <p:sp>
          <p:nvSpPr>
            <p:cNvPr id="8" name="Freeform 8"/>
            <p:cNvSpPr/>
            <p:nvPr/>
          </p:nvSpPr>
          <p:spPr>
            <a:xfrm>
              <a:off x="0" y="0"/>
              <a:ext cx="583819" cy="503301"/>
            </a:xfrm>
            <a:custGeom>
              <a:avLst/>
              <a:gdLst/>
              <a:ahLst/>
              <a:cxnLst/>
              <a:rect l="l" t="t" r="r" b="b"/>
              <a:pathLst>
                <a:path w="583819" h="503301">
                  <a:moveTo>
                    <a:pt x="0" y="503301"/>
                  </a:moveTo>
                  <a:lnTo>
                    <a:pt x="291846" y="0"/>
                  </a:lnTo>
                  <a:lnTo>
                    <a:pt x="583819" y="503301"/>
                  </a:lnTo>
                  <a:close/>
                </a:path>
              </a:pathLst>
            </a:custGeom>
            <a:solidFill>
              <a:srgbClr val="8CC0D0">
                <a:alpha val="19608"/>
              </a:srgbClr>
            </a:solidFill>
          </p:spPr>
        </p:sp>
      </p:grpSp>
      <p:sp>
        <p:nvSpPr>
          <p:cNvPr id="9" name="Freeform 9"/>
          <p:cNvSpPr/>
          <p:nvPr/>
        </p:nvSpPr>
        <p:spPr>
          <a:xfrm>
            <a:off x="1316926" y="294247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148891" y="2499587"/>
            <a:ext cx="548132" cy="442890"/>
          </a:xfrm>
          <a:custGeom>
            <a:avLst/>
            <a:gdLst/>
            <a:ahLst/>
            <a:cxnLst/>
            <a:rect l="l" t="t" r="r" b="b"/>
            <a:pathLst>
              <a:path w="548132" h="442890">
                <a:moveTo>
                  <a:pt x="0" y="0"/>
                </a:moveTo>
                <a:lnTo>
                  <a:pt x="548132" y="0"/>
                </a:lnTo>
                <a:lnTo>
                  <a:pt x="548132" y="442890"/>
                </a:lnTo>
                <a:lnTo>
                  <a:pt x="0" y="4428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1896423" y="897315"/>
            <a:ext cx="4800600" cy="666750"/>
          </a:xfrm>
          <a:prstGeom prst="rect">
            <a:avLst/>
          </a:prstGeom>
        </p:spPr>
        <p:txBody>
          <a:bodyPr lIns="0" tIns="0" rIns="0" bIns="0" rtlCol="0" anchor="t">
            <a:spAutoFit/>
          </a:bodyPr>
          <a:lstStyle/>
          <a:p>
            <a:pPr marL="0" lvl="0" indent="0" algn="l">
              <a:lnSpc>
                <a:spcPts val="5040"/>
              </a:lnSpc>
              <a:spcBef>
                <a:spcPct val="0"/>
              </a:spcBef>
            </a:pPr>
            <a:r>
              <a:rPr lang="en-US" sz="4200" b="1" u="none" strike="noStrike">
                <a:solidFill>
                  <a:srgbClr val="2F2F2F"/>
                </a:solidFill>
                <a:latin typeface="Arimo Bold"/>
                <a:ea typeface="Arimo Bold"/>
                <a:cs typeface="Arimo Bold"/>
                <a:sym typeface="Arimo Bold"/>
              </a:rPr>
              <a:t>不足之处与未来工作</a:t>
            </a:r>
          </a:p>
        </p:txBody>
      </p:sp>
      <p:sp>
        <p:nvSpPr>
          <p:cNvPr id="12" name="TextBox 12"/>
          <p:cNvSpPr txBox="1"/>
          <p:nvPr/>
        </p:nvSpPr>
        <p:spPr>
          <a:xfrm>
            <a:off x="7007009" y="2337236"/>
            <a:ext cx="9919963" cy="936625"/>
          </a:xfrm>
          <a:prstGeom prst="rect">
            <a:avLst/>
          </a:prstGeom>
        </p:spPr>
        <p:txBody>
          <a:bodyPr lIns="0" tIns="0" rIns="0" bIns="0" rtlCol="0" anchor="t">
            <a:spAutoFit/>
          </a:bodyPr>
          <a:lstStyle/>
          <a:p>
            <a:pPr algn="l">
              <a:lnSpc>
                <a:spcPts val="3600"/>
              </a:lnSpc>
              <a:spcBef>
                <a:spcPct val="0"/>
              </a:spcBef>
            </a:pPr>
            <a:r>
              <a:rPr lang="en-US" sz="3000" b="1">
                <a:solidFill>
                  <a:srgbClr val="2F2F2F"/>
                </a:solidFill>
                <a:latin typeface="Arimo Bold"/>
                <a:ea typeface="Arimo Bold"/>
                <a:cs typeface="Arimo Bold"/>
                <a:sym typeface="Arimo Bold"/>
              </a:rPr>
              <a:t>跨语言对的扩展性不足：</a:t>
            </a:r>
            <a:r>
              <a:rPr lang="en-US" sz="3000">
                <a:solidFill>
                  <a:srgbClr val="2F2F2F"/>
                </a:solidFill>
                <a:latin typeface="Arimo"/>
                <a:ea typeface="Arimo"/>
                <a:cs typeface="Arimo"/>
                <a:sym typeface="Arimo"/>
              </a:rPr>
              <a:t>实验主要集中在英语到德语和英语到西班牙语的翻译</a:t>
            </a:r>
          </a:p>
        </p:txBody>
      </p:sp>
      <p:sp>
        <p:nvSpPr>
          <p:cNvPr id="13" name="TextBox 13"/>
          <p:cNvSpPr txBox="1"/>
          <p:nvPr/>
        </p:nvSpPr>
        <p:spPr>
          <a:xfrm>
            <a:off x="7007009" y="3599702"/>
            <a:ext cx="10151994" cy="9366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2F2F2F"/>
                </a:solidFill>
                <a:latin typeface="Arimo Bold"/>
                <a:ea typeface="Arimo Bold"/>
                <a:cs typeface="Arimo Bold"/>
                <a:sym typeface="Arimo Bold"/>
              </a:rPr>
              <a:t>解码策略复杂度：</a:t>
            </a:r>
            <a:r>
              <a:rPr lang="en-US" sz="3000" u="none" strike="noStrike">
                <a:solidFill>
                  <a:srgbClr val="2F2F2F"/>
                </a:solidFill>
                <a:latin typeface="Arimo"/>
                <a:ea typeface="Arimo"/>
                <a:cs typeface="Arimo"/>
                <a:sym typeface="Arimo"/>
              </a:rPr>
              <a:t>推测波束搜索（SBS）等复杂解码策略在不同语言对（如英语到西班牙语）上表现不一致</a:t>
            </a:r>
          </a:p>
        </p:txBody>
      </p:sp>
      <p:sp>
        <p:nvSpPr>
          <p:cNvPr id="14" name="TextBox 14"/>
          <p:cNvSpPr txBox="1"/>
          <p:nvPr/>
        </p:nvSpPr>
        <p:spPr>
          <a:xfrm>
            <a:off x="7007009" y="4860177"/>
            <a:ext cx="9919963" cy="9366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2F2F2F"/>
                </a:solidFill>
                <a:latin typeface="Arimo Bold"/>
                <a:ea typeface="Arimo Bold"/>
                <a:cs typeface="Arimo Bold"/>
                <a:sym typeface="Arimo Bold"/>
              </a:rPr>
              <a:t>计算资源限制：</a:t>
            </a:r>
            <a:r>
              <a:rPr lang="en-US" sz="3000" u="none" strike="noStrike">
                <a:solidFill>
                  <a:srgbClr val="2F2F2F"/>
                </a:solidFill>
                <a:latin typeface="Arimo"/>
                <a:ea typeface="Arimo"/>
                <a:cs typeface="Arimo"/>
                <a:sym typeface="Arimo"/>
              </a:rPr>
              <a:t>微调和实验的样本量受到限制，对于大规模的LLMs来说完整微调存在困难，会影响模型的最终性能</a:t>
            </a:r>
          </a:p>
        </p:txBody>
      </p:sp>
      <p:sp>
        <p:nvSpPr>
          <p:cNvPr id="15" name="TextBox 15"/>
          <p:cNvSpPr txBox="1"/>
          <p:nvPr/>
        </p:nvSpPr>
        <p:spPr>
          <a:xfrm>
            <a:off x="7007009" y="6120652"/>
            <a:ext cx="9919963" cy="9366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2F2F2F"/>
                </a:solidFill>
                <a:latin typeface="Arimo Bold"/>
                <a:ea typeface="Arimo Bold"/>
                <a:cs typeface="Arimo Bold"/>
                <a:sym typeface="Arimo Bold"/>
              </a:rPr>
              <a:t>微调数据集的限制：</a:t>
            </a:r>
            <a:r>
              <a:rPr lang="en-US" sz="3000" u="none" strike="noStrike">
                <a:solidFill>
                  <a:srgbClr val="2F2F2F"/>
                </a:solidFill>
                <a:latin typeface="Arimo"/>
                <a:ea typeface="Arimo"/>
                <a:cs typeface="Arimo"/>
                <a:sym typeface="Arimo"/>
              </a:rPr>
              <a:t>论文使用的MuST-C数据集主要用于语音到文本的翻译</a:t>
            </a:r>
          </a:p>
        </p:txBody>
      </p:sp>
      <p:sp>
        <p:nvSpPr>
          <p:cNvPr id="16" name="Freeform 16"/>
          <p:cNvSpPr/>
          <p:nvPr/>
        </p:nvSpPr>
        <p:spPr>
          <a:xfrm>
            <a:off x="6148891" y="3856094"/>
            <a:ext cx="548132" cy="442890"/>
          </a:xfrm>
          <a:custGeom>
            <a:avLst/>
            <a:gdLst/>
            <a:ahLst/>
            <a:cxnLst/>
            <a:rect l="l" t="t" r="r" b="b"/>
            <a:pathLst>
              <a:path w="548132" h="442890">
                <a:moveTo>
                  <a:pt x="0" y="0"/>
                </a:moveTo>
                <a:lnTo>
                  <a:pt x="548132" y="0"/>
                </a:lnTo>
                <a:lnTo>
                  <a:pt x="548132" y="442891"/>
                </a:lnTo>
                <a:lnTo>
                  <a:pt x="0" y="4428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6148891" y="5116569"/>
            <a:ext cx="548132" cy="442890"/>
          </a:xfrm>
          <a:custGeom>
            <a:avLst/>
            <a:gdLst/>
            <a:ahLst/>
            <a:cxnLst/>
            <a:rect l="l" t="t" r="r" b="b"/>
            <a:pathLst>
              <a:path w="548132" h="442890">
                <a:moveTo>
                  <a:pt x="0" y="0"/>
                </a:moveTo>
                <a:lnTo>
                  <a:pt x="548132" y="0"/>
                </a:lnTo>
                <a:lnTo>
                  <a:pt x="548132" y="442891"/>
                </a:lnTo>
                <a:lnTo>
                  <a:pt x="0" y="4428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6148891" y="6377044"/>
            <a:ext cx="548132" cy="442890"/>
          </a:xfrm>
          <a:custGeom>
            <a:avLst/>
            <a:gdLst/>
            <a:ahLst/>
            <a:cxnLst/>
            <a:rect l="l" t="t" r="r" b="b"/>
            <a:pathLst>
              <a:path w="548132" h="442890">
                <a:moveTo>
                  <a:pt x="0" y="0"/>
                </a:moveTo>
                <a:lnTo>
                  <a:pt x="548132" y="0"/>
                </a:lnTo>
                <a:lnTo>
                  <a:pt x="548132" y="442891"/>
                </a:lnTo>
                <a:lnTo>
                  <a:pt x="0" y="4428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7007009" y="7381127"/>
            <a:ext cx="9919963" cy="9366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2F2F2F"/>
                </a:solidFill>
                <a:latin typeface="Arimo Bold"/>
                <a:ea typeface="Arimo Bold"/>
                <a:cs typeface="Arimo Bold"/>
                <a:sym typeface="Arimo Bold"/>
              </a:rPr>
              <a:t>上下文不匹配：</a:t>
            </a:r>
            <a:r>
              <a:rPr lang="en-US" sz="3000" u="none" strike="noStrike">
                <a:solidFill>
                  <a:srgbClr val="2F2F2F"/>
                </a:solidFill>
                <a:latin typeface="Arimo"/>
                <a:ea typeface="Arimo"/>
                <a:cs typeface="Arimo"/>
                <a:sym typeface="Arimo"/>
              </a:rPr>
              <a:t>尽管提出了优化提示结构的方法，LLMs在微调阶段和推理阶段仍然可能存在上下文不匹配的问题</a:t>
            </a:r>
          </a:p>
        </p:txBody>
      </p:sp>
      <p:sp>
        <p:nvSpPr>
          <p:cNvPr id="20" name="Freeform 20"/>
          <p:cNvSpPr/>
          <p:nvPr/>
        </p:nvSpPr>
        <p:spPr>
          <a:xfrm>
            <a:off x="6148891" y="7639085"/>
            <a:ext cx="548132" cy="442890"/>
          </a:xfrm>
          <a:custGeom>
            <a:avLst/>
            <a:gdLst/>
            <a:ahLst/>
            <a:cxnLst/>
            <a:rect l="l" t="t" r="r" b="b"/>
            <a:pathLst>
              <a:path w="548132" h="442890">
                <a:moveTo>
                  <a:pt x="0" y="0"/>
                </a:moveTo>
                <a:lnTo>
                  <a:pt x="548132" y="0"/>
                </a:lnTo>
                <a:lnTo>
                  <a:pt x="548132" y="442890"/>
                </a:lnTo>
                <a:lnTo>
                  <a:pt x="0" y="4428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0989" y="-714889"/>
            <a:ext cx="4217325" cy="12453744"/>
          </a:xfrm>
          <a:custGeom>
            <a:avLst/>
            <a:gdLst/>
            <a:ahLst/>
            <a:cxnLst/>
            <a:rect l="l" t="t" r="r" b="b"/>
            <a:pathLst>
              <a:path w="4217325" h="12453744">
                <a:moveTo>
                  <a:pt x="0" y="0"/>
                </a:moveTo>
                <a:lnTo>
                  <a:pt x="4217324" y="0"/>
                </a:lnTo>
                <a:lnTo>
                  <a:pt x="4217324" y="12453744"/>
                </a:lnTo>
                <a:lnTo>
                  <a:pt x="0" y="12453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53040" y="-1490305"/>
            <a:ext cx="13329407" cy="13650590"/>
          </a:xfrm>
          <a:custGeom>
            <a:avLst/>
            <a:gdLst/>
            <a:ahLst/>
            <a:cxnLst/>
            <a:rect l="l" t="t" r="r" b="b"/>
            <a:pathLst>
              <a:path w="13329407" h="13650590">
                <a:moveTo>
                  <a:pt x="0" y="0"/>
                </a:moveTo>
                <a:lnTo>
                  <a:pt x="13329407" y="0"/>
                </a:lnTo>
                <a:lnTo>
                  <a:pt x="13329407" y="13650590"/>
                </a:lnTo>
                <a:lnTo>
                  <a:pt x="0" y="13650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10770" y="3217434"/>
            <a:ext cx="10953928" cy="1275071"/>
          </a:xfrm>
          <a:prstGeom prst="rect">
            <a:avLst/>
          </a:prstGeom>
        </p:spPr>
        <p:txBody>
          <a:bodyPr lIns="0" tIns="0" rIns="0" bIns="0" rtlCol="0" anchor="t">
            <a:spAutoFit/>
          </a:bodyPr>
          <a:lstStyle/>
          <a:p>
            <a:pPr algn="l">
              <a:lnSpc>
                <a:spcPts val="9720"/>
              </a:lnSpc>
            </a:pPr>
            <a:r>
              <a:rPr lang="en-US" sz="8100" b="1">
                <a:solidFill>
                  <a:srgbClr val="2F2F2F"/>
                </a:solidFill>
                <a:latin typeface="Arimo Bold"/>
                <a:ea typeface="Arimo Bold"/>
                <a:cs typeface="Arimo Bold"/>
                <a:sym typeface="Arimo Bold"/>
              </a:rPr>
              <a:t>汇报完毕，感谢观看！</a:t>
            </a:r>
          </a:p>
        </p:txBody>
      </p:sp>
      <p:sp>
        <p:nvSpPr>
          <p:cNvPr id="5" name="TextBox 5"/>
          <p:cNvSpPr txBox="1"/>
          <p:nvPr/>
        </p:nvSpPr>
        <p:spPr>
          <a:xfrm>
            <a:off x="1010771" y="6393283"/>
            <a:ext cx="8353425" cy="345186"/>
          </a:xfrm>
          <a:prstGeom prst="rect">
            <a:avLst/>
          </a:prstGeom>
        </p:spPr>
        <p:txBody>
          <a:bodyPr lIns="0" tIns="0" rIns="0" bIns="0" rtlCol="0" anchor="t">
            <a:spAutoFit/>
          </a:bodyPr>
          <a:lstStyle/>
          <a:p>
            <a:pPr algn="l">
              <a:lnSpc>
                <a:spcPts val="2592"/>
              </a:lnSpc>
            </a:pPr>
            <a:r>
              <a:rPr lang="en-US" sz="1800" b="1">
                <a:solidFill>
                  <a:srgbClr val="2F2F2F"/>
                </a:solidFill>
                <a:latin typeface="Arial Bold"/>
                <a:ea typeface="Arial Bold"/>
                <a:cs typeface="Arial Bold"/>
                <a:sym typeface="Arial Bold"/>
              </a:rPr>
              <a:t>汇报人：邢清画 2211999</a:t>
            </a:r>
          </a:p>
        </p:txBody>
      </p:sp>
      <p:sp>
        <p:nvSpPr>
          <p:cNvPr id="6" name="TextBox 6"/>
          <p:cNvSpPr txBox="1"/>
          <p:nvPr/>
        </p:nvSpPr>
        <p:spPr>
          <a:xfrm>
            <a:off x="1010771" y="6762001"/>
            <a:ext cx="8353425" cy="326136"/>
          </a:xfrm>
          <a:prstGeom prst="rect">
            <a:avLst/>
          </a:prstGeom>
        </p:spPr>
        <p:txBody>
          <a:bodyPr lIns="0" tIns="0" rIns="0" bIns="0" rtlCol="0" anchor="t">
            <a:spAutoFit/>
          </a:bodyPr>
          <a:lstStyle/>
          <a:p>
            <a:pPr algn="l">
              <a:lnSpc>
                <a:spcPts val="2592"/>
              </a:lnSpc>
            </a:pPr>
            <a:r>
              <a:rPr lang="en-US" sz="1800" b="1">
                <a:solidFill>
                  <a:srgbClr val="2F2F2F"/>
                </a:solidFill>
                <a:latin typeface="Arimo Bold"/>
                <a:ea typeface="Arimo Bold"/>
                <a:cs typeface="Arimo Bold"/>
                <a:sym typeface="Arimo Bold"/>
              </a:rPr>
              <a:t>汇报日期：2024年10月18日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077576"/>
            <a:chOff x="0" y="0"/>
            <a:chExt cx="24384000" cy="5436768"/>
          </a:xfrm>
        </p:grpSpPr>
        <p:sp>
          <p:nvSpPr>
            <p:cNvPr id="3" name="Freeform 3"/>
            <p:cNvSpPr/>
            <p:nvPr/>
          </p:nvSpPr>
          <p:spPr>
            <a:xfrm>
              <a:off x="0" y="0"/>
              <a:ext cx="24384000" cy="5436743"/>
            </a:xfrm>
            <a:custGeom>
              <a:avLst/>
              <a:gdLst/>
              <a:ahLst/>
              <a:cxnLst/>
              <a:rect l="l" t="t" r="r" b="b"/>
              <a:pathLst>
                <a:path w="24384000" h="5436743">
                  <a:moveTo>
                    <a:pt x="0" y="0"/>
                  </a:moveTo>
                  <a:lnTo>
                    <a:pt x="24384000" y="0"/>
                  </a:lnTo>
                  <a:lnTo>
                    <a:pt x="24384000" y="5436743"/>
                  </a:lnTo>
                  <a:lnTo>
                    <a:pt x="0" y="5436743"/>
                  </a:lnTo>
                </a:path>
              </a:pathLst>
            </a:custGeom>
            <a:solidFill>
              <a:srgbClr val="8CC0D0"/>
            </a:solidFill>
          </p:spPr>
        </p:sp>
      </p:grpSp>
      <p:sp>
        <p:nvSpPr>
          <p:cNvPr id="4" name="TextBox 4"/>
          <p:cNvSpPr txBox="1"/>
          <p:nvPr/>
        </p:nvSpPr>
        <p:spPr>
          <a:xfrm>
            <a:off x="966202" y="2788259"/>
            <a:ext cx="2308325" cy="1423095"/>
          </a:xfrm>
          <a:prstGeom prst="rect">
            <a:avLst/>
          </a:prstGeom>
        </p:spPr>
        <p:txBody>
          <a:bodyPr lIns="0" tIns="0" rIns="0" bIns="0" rtlCol="0" anchor="t">
            <a:spAutoFit/>
          </a:bodyPr>
          <a:lstStyle/>
          <a:p>
            <a:pPr algn="l">
              <a:lnSpc>
                <a:spcPts val="10800"/>
              </a:lnSpc>
            </a:pPr>
            <a:r>
              <a:rPr lang="en-US" sz="9000" b="1">
                <a:solidFill>
                  <a:srgbClr val="FFFFFF"/>
                </a:solidFill>
                <a:latin typeface="Arimo Bold"/>
                <a:ea typeface="Arimo Bold"/>
                <a:cs typeface="Arimo Bold"/>
                <a:sym typeface="Arimo Bold"/>
              </a:rPr>
              <a:t>目录</a:t>
            </a:r>
          </a:p>
        </p:txBody>
      </p:sp>
      <p:sp>
        <p:nvSpPr>
          <p:cNvPr id="5" name="TextBox 5"/>
          <p:cNvSpPr txBox="1"/>
          <p:nvPr/>
        </p:nvSpPr>
        <p:spPr>
          <a:xfrm>
            <a:off x="3366573" y="3631289"/>
            <a:ext cx="2515112" cy="563523"/>
          </a:xfrm>
          <a:prstGeom prst="rect">
            <a:avLst/>
          </a:prstGeom>
        </p:spPr>
        <p:txBody>
          <a:bodyPr lIns="0" tIns="0" rIns="0" bIns="0" rtlCol="0" anchor="t">
            <a:spAutoFit/>
          </a:bodyPr>
          <a:lstStyle/>
          <a:p>
            <a:pPr algn="l">
              <a:lnSpc>
                <a:spcPts val="4320"/>
              </a:lnSpc>
            </a:pPr>
            <a:r>
              <a:rPr lang="en-US" sz="3600" spc="6">
                <a:solidFill>
                  <a:srgbClr val="FFFFFF"/>
                </a:solidFill>
                <a:latin typeface="Archivo Black"/>
                <a:ea typeface="Archivo Black"/>
                <a:cs typeface="Archivo Black"/>
                <a:sym typeface="Archivo Black"/>
              </a:rPr>
              <a:t>CONTENT</a:t>
            </a:r>
          </a:p>
        </p:txBody>
      </p:sp>
      <p:sp>
        <p:nvSpPr>
          <p:cNvPr id="6" name="Freeform 6"/>
          <p:cNvSpPr/>
          <p:nvPr/>
        </p:nvSpPr>
        <p:spPr>
          <a:xfrm>
            <a:off x="6019924" y="-1722933"/>
            <a:ext cx="14219609" cy="6487232"/>
          </a:xfrm>
          <a:custGeom>
            <a:avLst/>
            <a:gdLst/>
            <a:ahLst/>
            <a:cxnLst/>
            <a:rect l="l" t="t" r="r" b="b"/>
            <a:pathLst>
              <a:path w="14219609" h="6487232">
                <a:moveTo>
                  <a:pt x="0" y="0"/>
                </a:moveTo>
                <a:lnTo>
                  <a:pt x="14219609" y="0"/>
                </a:lnTo>
                <a:lnTo>
                  <a:pt x="14219609" y="6487232"/>
                </a:lnTo>
                <a:lnTo>
                  <a:pt x="0" y="6487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3288" y="7292320"/>
            <a:ext cx="3671888" cy="3287293"/>
          </a:xfrm>
          <a:custGeom>
            <a:avLst/>
            <a:gdLst/>
            <a:ahLst/>
            <a:cxnLst/>
            <a:rect l="l" t="t" r="r" b="b"/>
            <a:pathLst>
              <a:path w="3671888" h="3287293">
                <a:moveTo>
                  <a:pt x="0" y="0"/>
                </a:moveTo>
                <a:lnTo>
                  <a:pt x="3671888" y="0"/>
                </a:lnTo>
                <a:lnTo>
                  <a:pt x="3671888" y="3287293"/>
                </a:lnTo>
                <a:lnTo>
                  <a:pt x="0" y="32872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765176" y="7292321"/>
            <a:ext cx="3671888" cy="3287293"/>
          </a:xfrm>
          <a:custGeom>
            <a:avLst/>
            <a:gdLst/>
            <a:ahLst/>
            <a:cxnLst/>
            <a:rect l="l" t="t" r="r" b="b"/>
            <a:pathLst>
              <a:path w="3671888" h="3287293">
                <a:moveTo>
                  <a:pt x="0" y="0"/>
                </a:moveTo>
                <a:lnTo>
                  <a:pt x="3671887" y="0"/>
                </a:lnTo>
                <a:lnTo>
                  <a:pt x="3671887" y="3287292"/>
                </a:lnTo>
                <a:lnTo>
                  <a:pt x="0" y="32872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0944225" y="7292320"/>
            <a:ext cx="3671888" cy="3287293"/>
          </a:xfrm>
          <a:custGeom>
            <a:avLst/>
            <a:gdLst/>
            <a:ahLst/>
            <a:cxnLst/>
            <a:rect l="l" t="t" r="r" b="b"/>
            <a:pathLst>
              <a:path w="3671888" h="3287293">
                <a:moveTo>
                  <a:pt x="0" y="0"/>
                </a:moveTo>
                <a:lnTo>
                  <a:pt x="3671887" y="0"/>
                </a:lnTo>
                <a:lnTo>
                  <a:pt x="3671887" y="3287293"/>
                </a:lnTo>
                <a:lnTo>
                  <a:pt x="0" y="32872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4616112" y="7292321"/>
            <a:ext cx="3671888" cy="3287293"/>
          </a:xfrm>
          <a:custGeom>
            <a:avLst/>
            <a:gdLst/>
            <a:ahLst/>
            <a:cxnLst/>
            <a:rect l="l" t="t" r="r" b="b"/>
            <a:pathLst>
              <a:path w="3671888" h="3287293">
                <a:moveTo>
                  <a:pt x="0" y="0"/>
                </a:moveTo>
                <a:lnTo>
                  <a:pt x="3671888" y="0"/>
                </a:lnTo>
                <a:lnTo>
                  <a:pt x="3671888" y="3287292"/>
                </a:lnTo>
                <a:lnTo>
                  <a:pt x="0" y="32872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273565" y="5913653"/>
            <a:ext cx="3693600" cy="1266369"/>
          </a:xfrm>
          <a:prstGeom prst="rect">
            <a:avLst/>
          </a:prstGeom>
        </p:spPr>
        <p:txBody>
          <a:bodyPr lIns="0" tIns="0" rIns="0" bIns="0" rtlCol="0" anchor="t">
            <a:spAutoFit/>
          </a:bodyPr>
          <a:lstStyle/>
          <a:p>
            <a:pPr algn="ctr">
              <a:lnSpc>
                <a:spcPts val="10692"/>
              </a:lnSpc>
            </a:pPr>
            <a:r>
              <a:rPr lang="en-US" sz="9900" spc="18">
                <a:solidFill>
                  <a:srgbClr val="2F2F2F"/>
                </a:solidFill>
                <a:latin typeface="Archivo Black"/>
                <a:ea typeface="Archivo Black"/>
                <a:cs typeface="Archivo Black"/>
                <a:sym typeface="Archivo Black"/>
              </a:rPr>
              <a:t>01</a:t>
            </a:r>
          </a:p>
        </p:txBody>
      </p:sp>
      <p:sp>
        <p:nvSpPr>
          <p:cNvPr id="12" name="TextBox 12"/>
          <p:cNvSpPr txBox="1"/>
          <p:nvPr/>
        </p:nvSpPr>
        <p:spPr>
          <a:xfrm>
            <a:off x="3765176" y="5913653"/>
            <a:ext cx="3693600" cy="1266369"/>
          </a:xfrm>
          <a:prstGeom prst="rect">
            <a:avLst/>
          </a:prstGeom>
        </p:spPr>
        <p:txBody>
          <a:bodyPr lIns="0" tIns="0" rIns="0" bIns="0" rtlCol="0" anchor="t">
            <a:spAutoFit/>
          </a:bodyPr>
          <a:lstStyle/>
          <a:p>
            <a:pPr algn="ctr">
              <a:lnSpc>
                <a:spcPts val="10692"/>
              </a:lnSpc>
            </a:pPr>
            <a:r>
              <a:rPr lang="en-US" sz="9900" spc="18">
                <a:solidFill>
                  <a:srgbClr val="2F2F2F"/>
                </a:solidFill>
                <a:latin typeface="Archivo Black"/>
                <a:ea typeface="Archivo Black"/>
                <a:cs typeface="Archivo Black"/>
                <a:sym typeface="Archivo Black"/>
              </a:rPr>
              <a:t>02</a:t>
            </a:r>
          </a:p>
        </p:txBody>
      </p:sp>
      <p:sp>
        <p:nvSpPr>
          <p:cNvPr id="13" name="TextBox 13"/>
          <p:cNvSpPr txBox="1"/>
          <p:nvPr/>
        </p:nvSpPr>
        <p:spPr>
          <a:xfrm>
            <a:off x="7297200" y="5913653"/>
            <a:ext cx="3693600" cy="1266369"/>
          </a:xfrm>
          <a:prstGeom prst="rect">
            <a:avLst/>
          </a:prstGeom>
        </p:spPr>
        <p:txBody>
          <a:bodyPr lIns="0" tIns="0" rIns="0" bIns="0" rtlCol="0" anchor="t">
            <a:spAutoFit/>
          </a:bodyPr>
          <a:lstStyle/>
          <a:p>
            <a:pPr algn="ctr">
              <a:lnSpc>
                <a:spcPts val="10692"/>
              </a:lnSpc>
            </a:pPr>
            <a:r>
              <a:rPr lang="en-US" sz="9900" spc="18">
                <a:solidFill>
                  <a:srgbClr val="2F2F2F"/>
                </a:solidFill>
                <a:latin typeface="Archivo Black"/>
                <a:ea typeface="Archivo Black"/>
                <a:cs typeface="Archivo Black"/>
                <a:sym typeface="Archivo Black"/>
              </a:rPr>
              <a:t>03</a:t>
            </a:r>
          </a:p>
        </p:txBody>
      </p:sp>
      <p:sp>
        <p:nvSpPr>
          <p:cNvPr id="14" name="TextBox 14"/>
          <p:cNvSpPr txBox="1"/>
          <p:nvPr/>
        </p:nvSpPr>
        <p:spPr>
          <a:xfrm>
            <a:off x="10793318" y="5913653"/>
            <a:ext cx="3693600" cy="1266369"/>
          </a:xfrm>
          <a:prstGeom prst="rect">
            <a:avLst/>
          </a:prstGeom>
        </p:spPr>
        <p:txBody>
          <a:bodyPr lIns="0" tIns="0" rIns="0" bIns="0" rtlCol="0" anchor="t">
            <a:spAutoFit/>
          </a:bodyPr>
          <a:lstStyle/>
          <a:p>
            <a:pPr algn="ctr">
              <a:lnSpc>
                <a:spcPts val="10692"/>
              </a:lnSpc>
            </a:pPr>
            <a:r>
              <a:rPr lang="en-US" sz="9900" spc="18">
                <a:solidFill>
                  <a:srgbClr val="2F2F2F"/>
                </a:solidFill>
                <a:latin typeface="Archivo Black"/>
                <a:ea typeface="Archivo Black"/>
                <a:cs typeface="Archivo Black"/>
                <a:sym typeface="Archivo Black"/>
              </a:rPr>
              <a:t>04</a:t>
            </a:r>
          </a:p>
        </p:txBody>
      </p:sp>
      <p:sp>
        <p:nvSpPr>
          <p:cNvPr id="15" name="TextBox 15"/>
          <p:cNvSpPr txBox="1"/>
          <p:nvPr/>
        </p:nvSpPr>
        <p:spPr>
          <a:xfrm>
            <a:off x="215856" y="7459716"/>
            <a:ext cx="3549320" cy="488442"/>
          </a:xfrm>
          <a:prstGeom prst="rect">
            <a:avLst/>
          </a:prstGeom>
        </p:spPr>
        <p:txBody>
          <a:bodyPr lIns="0" tIns="0" rIns="0" bIns="0" rtlCol="0" anchor="t">
            <a:spAutoFit/>
          </a:bodyPr>
          <a:lstStyle/>
          <a:p>
            <a:pPr algn="ctr">
              <a:lnSpc>
                <a:spcPts val="3564"/>
              </a:lnSpc>
            </a:pPr>
            <a:r>
              <a:rPr lang="en-US" sz="3300" b="1">
                <a:solidFill>
                  <a:srgbClr val="000000"/>
                </a:solidFill>
                <a:latin typeface="Arimo Bold"/>
                <a:ea typeface="Arimo Bold"/>
                <a:cs typeface="Arimo Bold"/>
                <a:sym typeface="Arimo Bold"/>
              </a:rPr>
              <a:t>研究背景</a:t>
            </a:r>
          </a:p>
        </p:txBody>
      </p:sp>
      <p:sp>
        <p:nvSpPr>
          <p:cNvPr id="16" name="TextBox 16"/>
          <p:cNvSpPr txBox="1"/>
          <p:nvPr/>
        </p:nvSpPr>
        <p:spPr>
          <a:xfrm>
            <a:off x="10865459" y="7459716"/>
            <a:ext cx="3549320" cy="488442"/>
          </a:xfrm>
          <a:prstGeom prst="rect">
            <a:avLst/>
          </a:prstGeom>
        </p:spPr>
        <p:txBody>
          <a:bodyPr lIns="0" tIns="0" rIns="0" bIns="0" rtlCol="0" anchor="t">
            <a:spAutoFit/>
          </a:bodyPr>
          <a:lstStyle/>
          <a:p>
            <a:pPr algn="ctr">
              <a:lnSpc>
                <a:spcPts val="3564"/>
              </a:lnSpc>
            </a:pPr>
            <a:r>
              <a:rPr lang="en-US" sz="3300" b="1">
                <a:solidFill>
                  <a:srgbClr val="000000"/>
                </a:solidFill>
                <a:latin typeface="Arimo Bold"/>
                <a:ea typeface="Arimo Bold"/>
                <a:cs typeface="Arimo Bold"/>
                <a:sym typeface="Arimo Bold"/>
              </a:rPr>
              <a:t>结果分析</a:t>
            </a:r>
          </a:p>
        </p:txBody>
      </p:sp>
      <p:sp>
        <p:nvSpPr>
          <p:cNvPr id="17" name="TextBox 17"/>
          <p:cNvSpPr txBox="1"/>
          <p:nvPr/>
        </p:nvSpPr>
        <p:spPr>
          <a:xfrm>
            <a:off x="14468831" y="7459716"/>
            <a:ext cx="3549320" cy="488442"/>
          </a:xfrm>
          <a:prstGeom prst="rect">
            <a:avLst/>
          </a:prstGeom>
        </p:spPr>
        <p:txBody>
          <a:bodyPr lIns="0" tIns="0" rIns="0" bIns="0" rtlCol="0" anchor="t">
            <a:spAutoFit/>
          </a:bodyPr>
          <a:lstStyle/>
          <a:p>
            <a:pPr algn="ctr">
              <a:lnSpc>
                <a:spcPts val="3564"/>
              </a:lnSpc>
            </a:pPr>
            <a:r>
              <a:rPr lang="en-US" sz="3300" b="1">
                <a:solidFill>
                  <a:srgbClr val="000000"/>
                </a:solidFill>
                <a:latin typeface="Arimo Bold"/>
                <a:ea typeface="Arimo Bold"/>
                <a:cs typeface="Arimo Bold"/>
                <a:sym typeface="Arimo Bold"/>
              </a:rPr>
              <a:t>相关工作</a:t>
            </a:r>
          </a:p>
        </p:txBody>
      </p:sp>
      <p:sp>
        <p:nvSpPr>
          <p:cNvPr id="18" name="TextBox 18"/>
          <p:cNvSpPr txBox="1"/>
          <p:nvPr/>
        </p:nvSpPr>
        <p:spPr>
          <a:xfrm>
            <a:off x="14324550" y="5913653"/>
            <a:ext cx="3693600" cy="1398651"/>
          </a:xfrm>
          <a:prstGeom prst="rect">
            <a:avLst/>
          </a:prstGeom>
        </p:spPr>
        <p:txBody>
          <a:bodyPr lIns="0" tIns="0" rIns="0" bIns="0" rtlCol="0" anchor="t">
            <a:spAutoFit/>
          </a:bodyPr>
          <a:lstStyle/>
          <a:p>
            <a:pPr algn="ctr">
              <a:lnSpc>
                <a:spcPts val="10692"/>
              </a:lnSpc>
            </a:pPr>
            <a:r>
              <a:rPr lang="en-US" sz="9900" spc="18">
                <a:solidFill>
                  <a:srgbClr val="2F2F2F"/>
                </a:solidFill>
                <a:latin typeface="Archivo Black"/>
                <a:ea typeface="Archivo Black"/>
                <a:cs typeface="Archivo Black"/>
                <a:sym typeface="Archivo Black"/>
              </a:rPr>
              <a:t>05</a:t>
            </a:r>
          </a:p>
        </p:txBody>
      </p:sp>
      <p:sp>
        <p:nvSpPr>
          <p:cNvPr id="19" name="Freeform 19"/>
          <p:cNvSpPr/>
          <p:nvPr/>
        </p:nvSpPr>
        <p:spPr>
          <a:xfrm>
            <a:off x="7318912" y="7292321"/>
            <a:ext cx="3671888" cy="3287293"/>
          </a:xfrm>
          <a:custGeom>
            <a:avLst/>
            <a:gdLst/>
            <a:ahLst/>
            <a:cxnLst/>
            <a:rect l="l" t="t" r="r" b="b"/>
            <a:pathLst>
              <a:path w="3671888" h="3287293">
                <a:moveTo>
                  <a:pt x="0" y="0"/>
                </a:moveTo>
                <a:lnTo>
                  <a:pt x="3671888" y="0"/>
                </a:lnTo>
                <a:lnTo>
                  <a:pt x="3671888" y="3287292"/>
                </a:lnTo>
                <a:lnTo>
                  <a:pt x="0" y="32872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7369340" y="7459716"/>
            <a:ext cx="3549320" cy="488442"/>
          </a:xfrm>
          <a:prstGeom prst="rect">
            <a:avLst/>
          </a:prstGeom>
        </p:spPr>
        <p:txBody>
          <a:bodyPr lIns="0" tIns="0" rIns="0" bIns="0" rtlCol="0" anchor="t">
            <a:spAutoFit/>
          </a:bodyPr>
          <a:lstStyle/>
          <a:p>
            <a:pPr algn="ctr">
              <a:lnSpc>
                <a:spcPts val="3564"/>
              </a:lnSpc>
            </a:pPr>
            <a:r>
              <a:rPr lang="en-US" sz="3300" b="1">
                <a:solidFill>
                  <a:srgbClr val="000000"/>
                </a:solidFill>
                <a:latin typeface="Arimo Bold"/>
                <a:ea typeface="Arimo Bold"/>
                <a:cs typeface="Arimo Bold"/>
                <a:sym typeface="Arimo Bold"/>
              </a:rPr>
              <a:t>技术框架</a:t>
            </a:r>
          </a:p>
        </p:txBody>
      </p:sp>
      <p:sp>
        <p:nvSpPr>
          <p:cNvPr id="21" name="TextBox 21"/>
          <p:cNvSpPr txBox="1"/>
          <p:nvPr/>
        </p:nvSpPr>
        <p:spPr>
          <a:xfrm>
            <a:off x="3769593" y="7456541"/>
            <a:ext cx="3549320" cy="494792"/>
          </a:xfrm>
          <a:prstGeom prst="rect">
            <a:avLst/>
          </a:prstGeom>
        </p:spPr>
        <p:txBody>
          <a:bodyPr lIns="0" tIns="0" rIns="0" bIns="0" rtlCol="0" anchor="t">
            <a:spAutoFit/>
          </a:bodyPr>
          <a:lstStyle/>
          <a:p>
            <a:pPr algn="ctr">
              <a:lnSpc>
                <a:spcPts val="3564"/>
              </a:lnSpc>
            </a:pPr>
            <a:r>
              <a:rPr lang="en-US" sz="3300" b="1">
                <a:solidFill>
                  <a:srgbClr val="000000"/>
                </a:solidFill>
                <a:latin typeface="Arimo Bold"/>
                <a:ea typeface="Arimo Bold"/>
                <a:cs typeface="Arimo Bold"/>
                <a:sym typeface="Arimo Bold"/>
              </a:rPr>
              <a:t>研究动机</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929" y="257602"/>
            <a:ext cx="19376985" cy="12864077"/>
          </a:xfrm>
          <a:custGeom>
            <a:avLst/>
            <a:gdLst/>
            <a:ahLst/>
            <a:cxnLst/>
            <a:rect l="l" t="t" r="r" b="b"/>
            <a:pathLst>
              <a:path w="19376985" h="12864077">
                <a:moveTo>
                  <a:pt x="0" y="0"/>
                </a:moveTo>
                <a:lnTo>
                  <a:pt x="19376985" y="0"/>
                </a:lnTo>
                <a:lnTo>
                  <a:pt x="19376985" y="12864077"/>
                </a:lnTo>
                <a:lnTo>
                  <a:pt x="0" y="12864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713286" y="3541127"/>
            <a:ext cx="6531507" cy="847725"/>
          </a:xfrm>
          <a:prstGeom prst="rect">
            <a:avLst/>
          </a:prstGeom>
        </p:spPr>
        <p:txBody>
          <a:bodyPr lIns="0" tIns="0" rIns="0" bIns="0" rtlCol="0" anchor="t">
            <a:spAutoFit/>
          </a:bodyPr>
          <a:lstStyle/>
          <a:p>
            <a:pPr algn="l">
              <a:lnSpc>
                <a:spcPts val="6480"/>
              </a:lnSpc>
            </a:pPr>
            <a:r>
              <a:rPr lang="en-US" sz="5400" b="1">
                <a:solidFill>
                  <a:srgbClr val="2F2F2F"/>
                </a:solidFill>
                <a:latin typeface="Arimo Bold"/>
                <a:ea typeface="Arimo Bold"/>
                <a:cs typeface="Arimo Bold"/>
                <a:sym typeface="Arimo Bold"/>
              </a:rPr>
              <a:t>研究背景</a:t>
            </a:r>
          </a:p>
        </p:txBody>
      </p:sp>
      <p:sp>
        <p:nvSpPr>
          <p:cNvPr id="4" name="TextBox 4"/>
          <p:cNvSpPr txBox="1"/>
          <p:nvPr/>
        </p:nvSpPr>
        <p:spPr>
          <a:xfrm>
            <a:off x="625586" y="1714128"/>
            <a:ext cx="7696479" cy="5476626"/>
          </a:xfrm>
          <a:prstGeom prst="rect">
            <a:avLst/>
          </a:prstGeom>
        </p:spPr>
        <p:txBody>
          <a:bodyPr lIns="0" tIns="0" rIns="0" bIns="0" rtlCol="0" anchor="t">
            <a:spAutoFit/>
          </a:bodyPr>
          <a:lstStyle/>
          <a:p>
            <a:pPr algn="ctr">
              <a:lnSpc>
                <a:spcPts val="46494"/>
              </a:lnSpc>
            </a:pPr>
            <a:r>
              <a:rPr lang="en-US" sz="43050" spc="79">
                <a:solidFill>
                  <a:srgbClr val="8CC0D0"/>
                </a:solidFill>
                <a:latin typeface="Archivo Black"/>
                <a:ea typeface="Archivo Black"/>
                <a:cs typeface="Archivo Black"/>
                <a:sym typeface="Archivo Black"/>
              </a:rPr>
              <a:t>01</a:t>
            </a:r>
          </a:p>
        </p:txBody>
      </p:sp>
      <p:sp>
        <p:nvSpPr>
          <p:cNvPr id="5" name="TextBox 5"/>
          <p:cNvSpPr txBox="1"/>
          <p:nvPr/>
        </p:nvSpPr>
        <p:spPr>
          <a:xfrm>
            <a:off x="9713161" y="4489299"/>
            <a:ext cx="6531768" cy="575310"/>
          </a:xfrm>
          <a:prstGeom prst="rect">
            <a:avLst/>
          </a:prstGeom>
        </p:spPr>
        <p:txBody>
          <a:bodyPr lIns="0" tIns="0" rIns="0" bIns="0" rtlCol="0" anchor="t">
            <a:spAutoFit/>
          </a:bodyPr>
          <a:lstStyle/>
          <a:p>
            <a:pPr algn="l">
              <a:lnSpc>
                <a:spcPts val="4860"/>
              </a:lnSpc>
            </a:pPr>
            <a:r>
              <a:rPr lang="en-US" sz="2700">
                <a:solidFill>
                  <a:srgbClr val="000000"/>
                </a:solidFill>
                <a:latin typeface="Arimo"/>
                <a:ea typeface="Arimo"/>
                <a:cs typeface="Arimo"/>
                <a:sym typeface="Arimo"/>
              </a:rPr>
              <a:t>论文解决的问题背景与论文方法的优越性</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5635" y="2251388"/>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45635" y="3722857"/>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645635" y="5487978"/>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45635" y="7129757"/>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015502" y="877414"/>
            <a:ext cx="3437820" cy="2939336"/>
          </a:xfrm>
          <a:custGeom>
            <a:avLst/>
            <a:gdLst/>
            <a:ahLst/>
            <a:cxnLst/>
            <a:rect l="l" t="t" r="r" b="b"/>
            <a:pathLst>
              <a:path w="3437820" h="2939336">
                <a:moveTo>
                  <a:pt x="0" y="0"/>
                </a:moveTo>
                <a:lnTo>
                  <a:pt x="3437820" y="0"/>
                </a:lnTo>
                <a:lnTo>
                  <a:pt x="3437820" y="2939336"/>
                </a:lnTo>
                <a:lnTo>
                  <a:pt x="0" y="2939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645635" y="8661758"/>
            <a:ext cx="621842" cy="596542"/>
          </a:xfrm>
          <a:custGeom>
            <a:avLst/>
            <a:gdLst/>
            <a:ahLst/>
            <a:cxnLst/>
            <a:rect l="l" t="t" r="r" b="b"/>
            <a:pathLst>
              <a:path w="621842" h="596542">
                <a:moveTo>
                  <a:pt x="0" y="0"/>
                </a:moveTo>
                <a:lnTo>
                  <a:pt x="621842" y="0"/>
                </a:lnTo>
                <a:lnTo>
                  <a:pt x="621842" y="596542"/>
                </a:lnTo>
                <a:lnTo>
                  <a:pt x="0" y="596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568767" y="519869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842662" y="4887373"/>
            <a:ext cx="754306" cy="546118"/>
          </a:xfrm>
          <a:custGeom>
            <a:avLst/>
            <a:gdLst/>
            <a:ahLst/>
            <a:cxnLst/>
            <a:rect l="l" t="t" r="r" b="b"/>
            <a:pathLst>
              <a:path w="754306" h="546118">
                <a:moveTo>
                  <a:pt x="0" y="0"/>
                </a:moveTo>
                <a:lnTo>
                  <a:pt x="754306" y="0"/>
                </a:lnTo>
                <a:lnTo>
                  <a:pt x="754306" y="546118"/>
                </a:lnTo>
                <a:lnTo>
                  <a:pt x="0" y="5461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1795805" y="858364"/>
            <a:ext cx="15503976" cy="657225"/>
          </a:xfrm>
          <a:prstGeom prst="rect">
            <a:avLst/>
          </a:prstGeom>
        </p:spPr>
        <p:txBody>
          <a:bodyPr lIns="0" tIns="0" rIns="0" bIns="0" rtlCol="0" anchor="t">
            <a:spAutoFit/>
          </a:bodyPr>
          <a:lstStyle/>
          <a:p>
            <a:pPr algn="l">
              <a:lnSpc>
                <a:spcPts val="5040"/>
              </a:lnSpc>
            </a:pPr>
            <a:r>
              <a:rPr lang="en-US" sz="4200" b="1">
                <a:solidFill>
                  <a:srgbClr val="2F2F2F"/>
                </a:solidFill>
                <a:latin typeface="Arimo Bold"/>
                <a:ea typeface="Arimo Bold"/>
                <a:cs typeface="Arimo Bold"/>
                <a:sym typeface="Arimo Bold"/>
              </a:rPr>
              <a:t>研究背景</a:t>
            </a:r>
          </a:p>
        </p:txBody>
      </p:sp>
      <p:sp>
        <p:nvSpPr>
          <p:cNvPr id="12" name="TextBox 12"/>
          <p:cNvSpPr txBox="1"/>
          <p:nvPr/>
        </p:nvSpPr>
        <p:spPr>
          <a:xfrm>
            <a:off x="2499608" y="5524528"/>
            <a:ext cx="1550436" cy="387798"/>
          </a:xfrm>
          <a:prstGeom prst="rect">
            <a:avLst/>
          </a:prstGeom>
        </p:spPr>
        <p:txBody>
          <a:bodyPr wrap="square" lIns="0" tIns="0" rIns="0" bIns="0" rtlCol="0" anchor="t">
            <a:spAutoFit/>
          </a:bodyPr>
          <a:lstStyle/>
          <a:p>
            <a:pPr marL="0" lvl="0" indent="0" algn="l">
              <a:lnSpc>
                <a:spcPts val="3175"/>
              </a:lnSpc>
              <a:spcBef>
                <a:spcPct val="0"/>
              </a:spcBef>
            </a:pPr>
            <a:r>
              <a:rPr lang="en-US" sz="2646" b="1" u="none" strike="noStrike" dirty="0" err="1">
                <a:solidFill>
                  <a:srgbClr val="2F2F2F"/>
                </a:solidFill>
                <a:latin typeface="Arimo Bold"/>
                <a:ea typeface="Arimo Bold"/>
                <a:cs typeface="Arimo Bold"/>
                <a:sym typeface="Arimo Bold"/>
              </a:rPr>
              <a:t>任务不</a:t>
            </a:r>
            <a:r>
              <a:rPr lang="zh-CN" altLang="en-US" sz="2646" b="1" u="none" strike="noStrike" dirty="0">
                <a:solidFill>
                  <a:srgbClr val="2F2F2F"/>
                </a:solidFill>
                <a:latin typeface="Arimo Bold"/>
                <a:ea typeface="Arimo Bold"/>
                <a:cs typeface="Arimo Bold"/>
                <a:sym typeface="Arimo Bold"/>
              </a:rPr>
              <a:t>同</a:t>
            </a:r>
            <a:endParaRPr lang="en-US" sz="2646" b="1" u="none" strike="noStrike" dirty="0">
              <a:solidFill>
                <a:srgbClr val="2F2F2F"/>
              </a:solidFill>
              <a:latin typeface="Arimo Bold"/>
              <a:ea typeface="Arimo Bold"/>
              <a:cs typeface="Arimo Bold"/>
              <a:sym typeface="Arimo Bold"/>
            </a:endParaRPr>
          </a:p>
        </p:txBody>
      </p:sp>
      <p:sp>
        <p:nvSpPr>
          <p:cNvPr id="13" name="TextBox 13"/>
          <p:cNvSpPr txBox="1"/>
          <p:nvPr/>
        </p:nvSpPr>
        <p:spPr>
          <a:xfrm>
            <a:off x="14623162" y="3976499"/>
            <a:ext cx="2222500" cy="666750"/>
          </a:xfrm>
          <a:prstGeom prst="rect">
            <a:avLst/>
          </a:prstGeom>
        </p:spPr>
        <p:txBody>
          <a:bodyPr lIns="0" tIns="0" rIns="0" bIns="0" rtlCol="0" anchor="t">
            <a:spAutoFit/>
          </a:bodyPr>
          <a:lstStyle/>
          <a:p>
            <a:pPr algn="ctr">
              <a:lnSpc>
                <a:spcPts val="5040"/>
              </a:lnSpc>
              <a:spcBef>
                <a:spcPct val="0"/>
              </a:spcBef>
            </a:pPr>
            <a:r>
              <a:rPr lang="en-US" sz="4200" b="1">
                <a:solidFill>
                  <a:srgbClr val="2F2F2F"/>
                </a:solidFill>
                <a:latin typeface="Arimo Bold"/>
                <a:ea typeface="Arimo Bold"/>
                <a:cs typeface="Arimo Bold"/>
                <a:sym typeface="Arimo Bold"/>
              </a:rPr>
              <a:t>SimulMT</a:t>
            </a:r>
          </a:p>
        </p:txBody>
      </p:sp>
      <p:sp>
        <p:nvSpPr>
          <p:cNvPr id="14" name="TextBox 14"/>
          <p:cNvSpPr txBox="1"/>
          <p:nvPr/>
        </p:nvSpPr>
        <p:spPr>
          <a:xfrm>
            <a:off x="2499608" y="2124209"/>
            <a:ext cx="10371834" cy="831850"/>
          </a:xfrm>
          <a:prstGeom prst="rect">
            <a:avLst/>
          </a:prstGeom>
        </p:spPr>
        <p:txBody>
          <a:bodyPr lIns="0" tIns="0" rIns="0" bIns="0" rtlCol="0" anchor="t">
            <a:spAutoFit/>
          </a:bodyPr>
          <a:lstStyle/>
          <a:p>
            <a:pPr algn="l">
              <a:lnSpc>
                <a:spcPts val="3175"/>
              </a:lnSpc>
              <a:spcBef>
                <a:spcPct val="0"/>
              </a:spcBef>
            </a:pPr>
            <a:r>
              <a:rPr lang="en-US" sz="2646" b="1">
                <a:solidFill>
                  <a:srgbClr val="2F2F2F"/>
                </a:solidFill>
                <a:latin typeface="Arimo Bold"/>
                <a:ea typeface="Arimo Bold"/>
                <a:cs typeface="Arimo Bold"/>
                <a:sym typeface="Arimo Bold"/>
              </a:rPr>
              <a:t>神经机器翻译（NMT） 已经在机器翻译领域取得了巨大的成功，尤其是在处理句子级的翻译任务时。</a:t>
            </a:r>
          </a:p>
        </p:txBody>
      </p:sp>
      <p:sp>
        <p:nvSpPr>
          <p:cNvPr id="15" name="TextBox 15"/>
          <p:cNvSpPr txBox="1"/>
          <p:nvPr/>
        </p:nvSpPr>
        <p:spPr>
          <a:xfrm>
            <a:off x="2499608" y="3487549"/>
            <a:ext cx="10371834" cy="831850"/>
          </a:xfrm>
          <a:prstGeom prst="rect">
            <a:avLst/>
          </a:prstGeom>
        </p:spPr>
        <p:txBody>
          <a:bodyPr lIns="0" tIns="0" rIns="0" bIns="0" rtlCol="0" anchor="t">
            <a:spAutoFit/>
          </a:bodyPr>
          <a:lstStyle/>
          <a:p>
            <a:pPr marL="0" lvl="0" indent="0" algn="l">
              <a:lnSpc>
                <a:spcPts val="3175"/>
              </a:lnSpc>
              <a:spcBef>
                <a:spcPct val="0"/>
              </a:spcBef>
            </a:pPr>
            <a:r>
              <a:rPr lang="en-US" sz="2646" b="1" u="none" strike="noStrike" dirty="0" err="1">
                <a:solidFill>
                  <a:srgbClr val="2F2F2F"/>
                </a:solidFill>
                <a:latin typeface="Arimo Bold"/>
                <a:ea typeface="Arimo Bold"/>
                <a:cs typeface="Arimo Bold"/>
                <a:sym typeface="Arimo Bold"/>
              </a:rPr>
              <a:t>大型语言模型LLM的迅速发展，在很多自然语言处理NLP任务中展现了很多强大能力，这也给翻译任务带来了新的可能性</a:t>
            </a:r>
            <a:r>
              <a:rPr lang="en-US" sz="2646" b="1" u="none" strike="noStrike" dirty="0">
                <a:solidFill>
                  <a:srgbClr val="2F2F2F"/>
                </a:solidFill>
                <a:latin typeface="Arimo Bold"/>
                <a:ea typeface="Arimo Bold"/>
                <a:cs typeface="Arimo Bold"/>
                <a:sym typeface="Arimo Bold"/>
              </a:rPr>
              <a:t>。</a:t>
            </a:r>
          </a:p>
        </p:txBody>
      </p:sp>
      <p:sp>
        <p:nvSpPr>
          <p:cNvPr id="16" name="TextBox 16"/>
          <p:cNvSpPr txBox="1"/>
          <p:nvPr/>
        </p:nvSpPr>
        <p:spPr>
          <a:xfrm>
            <a:off x="4730318" y="4938182"/>
            <a:ext cx="5251882" cy="387798"/>
          </a:xfrm>
          <a:prstGeom prst="rect">
            <a:avLst/>
          </a:prstGeom>
        </p:spPr>
        <p:txBody>
          <a:bodyPr wrap="square" lIns="0" tIns="0" rIns="0" bIns="0" rtlCol="0" anchor="t">
            <a:spAutoFit/>
          </a:bodyPr>
          <a:lstStyle/>
          <a:p>
            <a:pPr marL="0" lvl="0" indent="0" algn="l">
              <a:lnSpc>
                <a:spcPts val="3175"/>
              </a:lnSpc>
              <a:spcBef>
                <a:spcPct val="0"/>
              </a:spcBef>
            </a:pPr>
            <a:r>
              <a:rPr lang="en-US" sz="2646" b="1" u="none" strike="noStrike" dirty="0" err="1">
                <a:solidFill>
                  <a:srgbClr val="2F2F2F"/>
                </a:solidFill>
                <a:latin typeface="Arimo Bold"/>
                <a:ea typeface="Arimo Bold"/>
                <a:cs typeface="Arimo Bold"/>
                <a:sym typeface="Arimo Bold"/>
              </a:rPr>
              <a:t>传统的翻译任务通常是后置翻译</a:t>
            </a:r>
            <a:r>
              <a:rPr lang="zh-CN" altLang="en-US" sz="2646" b="1" u="none" strike="noStrike" dirty="0">
                <a:solidFill>
                  <a:srgbClr val="2F2F2F"/>
                </a:solidFill>
                <a:latin typeface="Arimo Bold"/>
                <a:ea typeface="Arimo Bold"/>
                <a:cs typeface="Arimo Bold"/>
                <a:sym typeface="Arimo Bold"/>
              </a:rPr>
              <a:t>。</a:t>
            </a:r>
            <a:endParaRPr lang="en-US" sz="2646" b="1" u="none" strike="noStrike" dirty="0">
              <a:solidFill>
                <a:srgbClr val="2F2F2F"/>
              </a:solidFill>
              <a:latin typeface="Arimo Bold"/>
              <a:ea typeface="Arimo Bold"/>
              <a:cs typeface="Arimo Bold"/>
              <a:sym typeface="Arimo Bold"/>
            </a:endParaRPr>
          </a:p>
        </p:txBody>
      </p:sp>
      <p:sp>
        <p:nvSpPr>
          <p:cNvPr id="17" name="TextBox 17"/>
          <p:cNvSpPr txBox="1"/>
          <p:nvPr/>
        </p:nvSpPr>
        <p:spPr>
          <a:xfrm>
            <a:off x="4699744" y="5749963"/>
            <a:ext cx="8219323" cy="831850"/>
          </a:xfrm>
          <a:prstGeom prst="rect">
            <a:avLst/>
          </a:prstGeom>
        </p:spPr>
        <p:txBody>
          <a:bodyPr lIns="0" tIns="0" rIns="0" bIns="0" rtlCol="0" anchor="t">
            <a:spAutoFit/>
          </a:bodyPr>
          <a:lstStyle/>
          <a:p>
            <a:pPr marL="0" lvl="0" indent="0" algn="l">
              <a:lnSpc>
                <a:spcPts val="3175"/>
              </a:lnSpc>
              <a:spcBef>
                <a:spcPct val="0"/>
              </a:spcBef>
            </a:pPr>
            <a:r>
              <a:rPr lang="en-US" sz="2646" b="1" u="none" strike="noStrike" dirty="0" err="1">
                <a:solidFill>
                  <a:srgbClr val="2F2F2F"/>
                </a:solidFill>
                <a:latin typeface="Arimo Bold"/>
                <a:ea typeface="Arimo Bold"/>
                <a:cs typeface="Arimo Bold"/>
                <a:sym typeface="Arimo Bold"/>
              </a:rPr>
              <a:t>实时场景下，同时翻译（Simultaneous</a:t>
            </a:r>
            <a:r>
              <a:rPr lang="en-US" sz="2646" b="1" u="none" strike="noStrike" dirty="0">
                <a:solidFill>
                  <a:srgbClr val="2F2F2F"/>
                </a:solidFill>
                <a:latin typeface="Arimo Bold"/>
                <a:ea typeface="Arimo Bold"/>
                <a:cs typeface="Arimo Bold"/>
                <a:sym typeface="Arimo Bold"/>
              </a:rPr>
              <a:t> Translation） </a:t>
            </a:r>
            <a:r>
              <a:rPr lang="en-US" sz="2646" b="1" u="none" strike="noStrike" dirty="0" err="1">
                <a:solidFill>
                  <a:srgbClr val="2F2F2F"/>
                </a:solidFill>
                <a:latin typeface="Arimo Bold"/>
                <a:ea typeface="Arimo Bold"/>
                <a:cs typeface="Arimo Bold"/>
                <a:sym typeface="Arimo Bold"/>
              </a:rPr>
              <a:t>逐渐成为研究的重点</a:t>
            </a:r>
            <a:r>
              <a:rPr lang="en-US" sz="2646" b="1" u="none" strike="noStrike" dirty="0">
                <a:solidFill>
                  <a:srgbClr val="2F2F2F"/>
                </a:solidFill>
                <a:latin typeface="Arimo Bold"/>
                <a:ea typeface="Arimo Bold"/>
                <a:cs typeface="Arimo Bold"/>
                <a:sym typeface="Arimo Bold"/>
              </a:rPr>
              <a:t>。</a:t>
            </a:r>
          </a:p>
        </p:txBody>
      </p:sp>
      <p:sp>
        <p:nvSpPr>
          <p:cNvPr id="18" name="TextBox 18"/>
          <p:cNvSpPr txBox="1"/>
          <p:nvPr/>
        </p:nvSpPr>
        <p:spPr>
          <a:xfrm>
            <a:off x="2499608" y="7237045"/>
            <a:ext cx="792352" cy="387798"/>
          </a:xfrm>
          <a:prstGeom prst="rect">
            <a:avLst/>
          </a:prstGeom>
        </p:spPr>
        <p:txBody>
          <a:bodyPr wrap="square" lIns="0" tIns="0" rIns="0" bIns="0" rtlCol="0" anchor="t">
            <a:spAutoFit/>
          </a:bodyPr>
          <a:lstStyle/>
          <a:p>
            <a:pPr marL="0" lvl="0" indent="0" algn="l">
              <a:lnSpc>
                <a:spcPts val="3175"/>
              </a:lnSpc>
              <a:spcBef>
                <a:spcPct val="0"/>
              </a:spcBef>
            </a:pPr>
            <a:r>
              <a:rPr lang="en-US" sz="2646" b="1" u="none" strike="noStrike" dirty="0" err="1">
                <a:solidFill>
                  <a:srgbClr val="2F2F2F"/>
                </a:solidFill>
                <a:latin typeface="Arimo Bold"/>
                <a:ea typeface="Arimo Bold"/>
                <a:cs typeface="Arimo Bold"/>
                <a:sym typeface="Arimo Bold"/>
              </a:rPr>
              <a:t>挑战</a:t>
            </a:r>
            <a:r>
              <a:rPr lang="zh-CN" altLang="en-US" sz="2646" b="1" u="none" strike="noStrike" dirty="0">
                <a:solidFill>
                  <a:srgbClr val="2F2F2F"/>
                </a:solidFill>
                <a:latin typeface="Arimo Bold"/>
                <a:ea typeface="Arimo Bold"/>
                <a:cs typeface="Arimo Bold"/>
                <a:sym typeface="Arimo Bold"/>
              </a:rPr>
              <a:t>：</a:t>
            </a:r>
            <a:endParaRPr lang="en-US" sz="2646" b="1" u="none" strike="noStrike" dirty="0">
              <a:solidFill>
                <a:srgbClr val="2F2F2F"/>
              </a:solidFill>
              <a:latin typeface="Arimo Bold"/>
              <a:ea typeface="Arimo Bold"/>
              <a:cs typeface="Arimo Bold"/>
              <a:sym typeface="Arimo Bold"/>
            </a:endParaRPr>
          </a:p>
        </p:txBody>
      </p:sp>
      <p:sp>
        <p:nvSpPr>
          <p:cNvPr id="19" name="TextBox 19"/>
          <p:cNvSpPr txBox="1"/>
          <p:nvPr/>
        </p:nvSpPr>
        <p:spPr>
          <a:xfrm>
            <a:off x="3554059" y="7250564"/>
            <a:ext cx="7418741" cy="387798"/>
          </a:xfrm>
          <a:prstGeom prst="rect">
            <a:avLst/>
          </a:prstGeom>
        </p:spPr>
        <p:txBody>
          <a:bodyPr wrap="square" lIns="0" tIns="0" rIns="0" bIns="0" rtlCol="0" anchor="t">
            <a:spAutoFit/>
          </a:bodyPr>
          <a:lstStyle/>
          <a:p>
            <a:pPr marL="0" lvl="0" indent="0" algn="l">
              <a:lnSpc>
                <a:spcPts val="3175"/>
              </a:lnSpc>
              <a:spcBef>
                <a:spcPct val="0"/>
              </a:spcBef>
            </a:pPr>
            <a:r>
              <a:rPr lang="en-US" sz="2646" b="1" u="none" strike="noStrike" dirty="0" err="1">
                <a:solidFill>
                  <a:srgbClr val="2F2F2F"/>
                </a:solidFill>
                <a:latin typeface="Arimo Bold"/>
                <a:ea typeface="Arimo Bold"/>
                <a:cs typeface="Arimo Bold"/>
                <a:sym typeface="Arimo Bold"/>
              </a:rPr>
              <a:t>如何在有限的上下文信息下生成高质量的翻译</a:t>
            </a:r>
            <a:r>
              <a:rPr lang="en-US" sz="2646" b="1" u="none" strike="noStrike" dirty="0">
                <a:solidFill>
                  <a:srgbClr val="2F2F2F"/>
                </a:solidFill>
                <a:latin typeface="Arimo Bold"/>
                <a:ea typeface="Arimo Bold"/>
                <a:cs typeface="Arimo Bold"/>
                <a:sym typeface="Arimo Bold"/>
              </a:rPr>
              <a:t>。</a:t>
            </a:r>
          </a:p>
        </p:txBody>
      </p:sp>
      <p:sp>
        <p:nvSpPr>
          <p:cNvPr id="20" name="TextBox 20"/>
          <p:cNvSpPr txBox="1"/>
          <p:nvPr/>
        </p:nvSpPr>
        <p:spPr>
          <a:xfrm>
            <a:off x="2499608" y="8281620"/>
            <a:ext cx="10371834" cy="1238250"/>
          </a:xfrm>
          <a:prstGeom prst="rect">
            <a:avLst/>
          </a:prstGeom>
        </p:spPr>
        <p:txBody>
          <a:bodyPr wrap="square" lIns="0" tIns="0" rIns="0" bIns="0" rtlCol="0" anchor="t">
            <a:spAutoFit/>
          </a:bodyPr>
          <a:lstStyle/>
          <a:p>
            <a:pPr marL="0" lvl="0" indent="0" algn="l">
              <a:lnSpc>
                <a:spcPts val="3175"/>
              </a:lnSpc>
              <a:spcBef>
                <a:spcPct val="0"/>
              </a:spcBef>
            </a:pPr>
            <a:r>
              <a:rPr lang="en-US" sz="2646" b="1" u="none" strike="noStrike" dirty="0">
                <a:solidFill>
                  <a:srgbClr val="2F2F2F"/>
                </a:solidFill>
                <a:latin typeface="Arimo Bold"/>
                <a:ea typeface="Arimo Bold"/>
                <a:cs typeface="Arimo Bold"/>
                <a:sym typeface="Arimo Bold"/>
              </a:rPr>
              <a:t>Wait-k策略的方法，允许模型在接收到源语言的前k个单词后就开始翻译，不需要等到整个句子输入完毕。虽然减少了翻译的延迟，但也带来了上下文不足的问题。</a:t>
            </a:r>
          </a:p>
        </p:txBody>
      </p:sp>
      <p:sp>
        <p:nvSpPr>
          <p:cNvPr id="21" name="Freeform 21"/>
          <p:cNvSpPr/>
          <p:nvPr/>
        </p:nvSpPr>
        <p:spPr>
          <a:xfrm>
            <a:off x="3842662" y="5949978"/>
            <a:ext cx="754306" cy="546118"/>
          </a:xfrm>
          <a:custGeom>
            <a:avLst/>
            <a:gdLst/>
            <a:ahLst/>
            <a:cxnLst/>
            <a:rect l="l" t="t" r="r" b="b"/>
            <a:pathLst>
              <a:path w="754306" h="546118">
                <a:moveTo>
                  <a:pt x="0" y="0"/>
                </a:moveTo>
                <a:lnTo>
                  <a:pt x="754306" y="0"/>
                </a:lnTo>
                <a:lnTo>
                  <a:pt x="754306" y="546118"/>
                </a:lnTo>
                <a:lnTo>
                  <a:pt x="0" y="5461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929" y="257602"/>
            <a:ext cx="19376985" cy="12864077"/>
          </a:xfrm>
          <a:custGeom>
            <a:avLst/>
            <a:gdLst/>
            <a:ahLst/>
            <a:cxnLst/>
            <a:rect l="l" t="t" r="r" b="b"/>
            <a:pathLst>
              <a:path w="19376985" h="12864077">
                <a:moveTo>
                  <a:pt x="0" y="0"/>
                </a:moveTo>
                <a:lnTo>
                  <a:pt x="19376985" y="0"/>
                </a:lnTo>
                <a:lnTo>
                  <a:pt x="19376985" y="12864077"/>
                </a:lnTo>
                <a:lnTo>
                  <a:pt x="0" y="12864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25586" y="1714128"/>
            <a:ext cx="7696479" cy="5476626"/>
          </a:xfrm>
          <a:prstGeom prst="rect">
            <a:avLst/>
          </a:prstGeom>
        </p:spPr>
        <p:txBody>
          <a:bodyPr lIns="0" tIns="0" rIns="0" bIns="0" rtlCol="0" anchor="t">
            <a:spAutoFit/>
          </a:bodyPr>
          <a:lstStyle/>
          <a:p>
            <a:pPr algn="ctr">
              <a:lnSpc>
                <a:spcPts val="46494"/>
              </a:lnSpc>
            </a:pPr>
            <a:r>
              <a:rPr lang="en-US" sz="43050" spc="79">
                <a:solidFill>
                  <a:srgbClr val="8CC0D0"/>
                </a:solidFill>
                <a:latin typeface="Archivo Black"/>
                <a:ea typeface="Archivo Black"/>
                <a:cs typeface="Archivo Black"/>
                <a:sym typeface="Archivo Black"/>
              </a:rPr>
              <a:t>02</a:t>
            </a:r>
          </a:p>
        </p:txBody>
      </p:sp>
      <p:sp>
        <p:nvSpPr>
          <p:cNvPr id="4" name="TextBox 4"/>
          <p:cNvSpPr txBox="1"/>
          <p:nvPr/>
        </p:nvSpPr>
        <p:spPr>
          <a:xfrm>
            <a:off x="9619564" y="3352303"/>
            <a:ext cx="2743200" cy="857250"/>
          </a:xfrm>
          <a:prstGeom prst="rect">
            <a:avLst/>
          </a:prstGeom>
        </p:spPr>
        <p:txBody>
          <a:bodyPr lIns="0" tIns="0" rIns="0" bIns="0" rtlCol="0" anchor="t">
            <a:spAutoFit/>
          </a:bodyPr>
          <a:lstStyle/>
          <a:p>
            <a:pPr marL="0" lvl="0" indent="0" algn="l">
              <a:lnSpc>
                <a:spcPts val="6480"/>
              </a:lnSpc>
              <a:spcBef>
                <a:spcPct val="0"/>
              </a:spcBef>
            </a:pPr>
            <a:r>
              <a:rPr lang="en-US" sz="5400" b="1">
                <a:solidFill>
                  <a:srgbClr val="2F2F2F"/>
                </a:solidFill>
                <a:latin typeface="Arimo Bold"/>
                <a:ea typeface="Arimo Bold"/>
                <a:cs typeface="Arimo Bold"/>
                <a:sym typeface="Arimo Bold"/>
              </a:rPr>
              <a:t>研究动机</a:t>
            </a:r>
          </a:p>
        </p:txBody>
      </p:sp>
      <p:sp>
        <p:nvSpPr>
          <p:cNvPr id="5" name="TextBox 5"/>
          <p:cNvSpPr txBox="1"/>
          <p:nvPr/>
        </p:nvSpPr>
        <p:spPr>
          <a:xfrm>
            <a:off x="9619564" y="4414813"/>
            <a:ext cx="5143500" cy="581660"/>
          </a:xfrm>
          <a:prstGeom prst="rect">
            <a:avLst/>
          </a:prstGeom>
        </p:spPr>
        <p:txBody>
          <a:bodyPr lIns="0" tIns="0" rIns="0" bIns="0" rtlCol="0" anchor="t">
            <a:spAutoFit/>
          </a:bodyPr>
          <a:lstStyle/>
          <a:p>
            <a:pPr marL="0" lvl="0" indent="0" algn="l">
              <a:lnSpc>
                <a:spcPts val="4860"/>
              </a:lnSpc>
              <a:spcBef>
                <a:spcPct val="0"/>
              </a:spcBef>
            </a:pPr>
            <a:r>
              <a:rPr lang="en-US" sz="2700" u="none" strike="noStrike">
                <a:solidFill>
                  <a:srgbClr val="000000"/>
                </a:solidFill>
                <a:latin typeface="Arimo"/>
                <a:ea typeface="Arimo"/>
                <a:cs typeface="Arimo"/>
                <a:sym typeface="Arimo"/>
              </a:rPr>
              <a:t>在</a:t>
            </a:r>
            <a:r>
              <a:rPr lang="en-US" sz="2700" b="1" u="none" strike="noStrike">
                <a:solidFill>
                  <a:srgbClr val="000000"/>
                </a:solidFill>
                <a:latin typeface="Arimo Bold"/>
                <a:ea typeface="Arimo Bold"/>
                <a:cs typeface="Arimo Bold"/>
                <a:sym typeface="Arimo Bold"/>
              </a:rPr>
              <a:t>低延迟</a:t>
            </a:r>
            <a:r>
              <a:rPr lang="en-US" sz="2700" u="none" strike="noStrike">
                <a:solidFill>
                  <a:srgbClr val="000000"/>
                </a:solidFill>
                <a:latin typeface="Arimo"/>
                <a:ea typeface="Arimo"/>
                <a:cs typeface="Arimo"/>
                <a:sym typeface="Arimo"/>
              </a:rPr>
              <a:t>和</a:t>
            </a:r>
            <a:r>
              <a:rPr lang="en-US" sz="2700" b="1" u="none" strike="noStrike">
                <a:solidFill>
                  <a:srgbClr val="000000"/>
                </a:solidFill>
                <a:latin typeface="Arimo Bold"/>
                <a:ea typeface="Arimo Bold"/>
                <a:cs typeface="Arimo Bold"/>
                <a:sym typeface="Arimo Bold"/>
              </a:rPr>
              <a:t>翻译质量</a:t>
            </a:r>
            <a:r>
              <a:rPr lang="en-US" sz="2700" u="none" strike="noStrike">
                <a:solidFill>
                  <a:srgbClr val="000000"/>
                </a:solidFill>
                <a:latin typeface="Arimo"/>
                <a:ea typeface="Arimo"/>
                <a:cs typeface="Arimo"/>
                <a:sym typeface="Arimo"/>
              </a:rPr>
              <a:t>之间找到平衡</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24055" y="3156334"/>
            <a:ext cx="1438606" cy="1026805"/>
          </a:xfrm>
          <a:custGeom>
            <a:avLst/>
            <a:gdLst/>
            <a:ahLst/>
            <a:cxnLst/>
            <a:rect l="l" t="t" r="r" b="b"/>
            <a:pathLst>
              <a:path w="1438606" h="1026805">
                <a:moveTo>
                  <a:pt x="0" y="0"/>
                </a:moveTo>
                <a:lnTo>
                  <a:pt x="1438606" y="0"/>
                </a:lnTo>
                <a:lnTo>
                  <a:pt x="1438606" y="1026805"/>
                </a:lnTo>
                <a:lnTo>
                  <a:pt x="0" y="1026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083339" y="5854777"/>
            <a:ext cx="2121321" cy="1514093"/>
          </a:xfrm>
          <a:custGeom>
            <a:avLst/>
            <a:gdLst/>
            <a:ahLst/>
            <a:cxnLst/>
            <a:rect l="l" t="t" r="r" b="b"/>
            <a:pathLst>
              <a:path w="2121321" h="1514093">
                <a:moveTo>
                  <a:pt x="0" y="0"/>
                </a:moveTo>
                <a:lnTo>
                  <a:pt x="2121322" y="0"/>
                </a:lnTo>
                <a:lnTo>
                  <a:pt x="2121322" y="1514093"/>
                </a:lnTo>
                <a:lnTo>
                  <a:pt x="0" y="1514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127514" y="3156334"/>
            <a:ext cx="1438606" cy="1026805"/>
          </a:xfrm>
          <a:custGeom>
            <a:avLst/>
            <a:gdLst/>
            <a:ahLst/>
            <a:cxnLst/>
            <a:rect l="l" t="t" r="r" b="b"/>
            <a:pathLst>
              <a:path w="1438606" h="1026805">
                <a:moveTo>
                  <a:pt x="0" y="0"/>
                </a:moveTo>
                <a:lnTo>
                  <a:pt x="1438606" y="0"/>
                </a:lnTo>
                <a:lnTo>
                  <a:pt x="1438606" y="1026805"/>
                </a:lnTo>
                <a:lnTo>
                  <a:pt x="0" y="1026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685080" y="7894736"/>
            <a:ext cx="1164431" cy="550458"/>
          </a:xfrm>
          <a:custGeom>
            <a:avLst/>
            <a:gdLst/>
            <a:ahLst/>
            <a:cxnLst/>
            <a:rect l="l" t="t" r="r" b="b"/>
            <a:pathLst>
              <a:path w="1164431" h="550458">
                <a:moveTo>
                  <a:pt x="0" y="0"/>
                </a:moveTo>
                <a:lnTo>
                  <a:pt x="1164431" y="0"/>
                </a:lnTo>
                <a:lnTo>
                  <a:pt x="1164431" y="550459"/>
                </a:lnTo>
                <a:lnTo>
                  <a:pt x="0" y="5504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333677" y="7928996"/>
            <a:ext cx="1089602" cy="516199"/>
          </a:xfrm>
          <a:custGeom>
            <a:avLst/>
            <a:gdLst/>
            <a:ahLst/>
            <a:cxnLst/>
            <a:rect l="l" t="t" r="r" b="b"/>
            <a:pathLst>
              <a:path w="1089602" h="516199">
                <a:moveTo>
                  <a:pt x="0" y="0"/>
                </a:moveTo>
                <a:lnTo>
                  <a:pt x="1089602" y="0"/>
                </a:lnTo>
                <a:lnTo>
                  <a:pt x="1089602" y="516199"/>
                </a:lnTo>
                <a:lnTo>
                  <a:pt x="0" y="5161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795805" y="858364"/>
            <a:ext cx="15503976" cy="666750"/>
          </a:xfrm>
          <a:prstGeom prst="rect">
            <a:avLst/>
          </a:prstGeom>
        </p:spPr>
        <p:txBody>
          <a:bodyPr lIns="0" tIns="0" rIns="0" bIns="0" rtlCol="0" anchor="t">
            <a:spAutoFit/>
          </a:bodyPr>
          <a:lstStyle/>
          <a:p>
            <a:pPr algn="l">
              <a:lnSpc>
                <a:spcPts val="5040"/>
              </a:lnSpc>
            </a:pPr>
            <a:r>
              <a:rPr lang="en-US" sz="4200" b="1">
                <a:solidFill>
                  <a:srgbClr val="2F2F2F"/>
                </a:solidFill>
                <a:latin typeface="Arimo Bold"/>
                <a:ea typeface="Arimo Bold"/>
                <a:cs typeface="Arimo Bold"/>
                <a:sym typeface="Arimo Bold"/>
              </a:rPr>
              <a:t>问题定义与解决动机</a:t>
            </a:r>
          </a:p>
        </p:txBody>
      </p:sp>
      <p:sp>
        <p:nvSpPr>
          <p:cNvPr id="9" name="TextBox 9"/>
          <p:cNvSpPr txBox="1"/>
          <p:nvPr/>
        </p:nvSpPr>
        <p:spPr>
          <a:xfrm>
            <a:off x="2552859" y="2038734"/>
            <a:ext cx="13187598" cy="1003300"/>
          </a:xfrm>
          <a:prstGeom prst="rect">
            <a:avLst/>
          </a:prstGeom>
        </p:spPr>
        <p:txBody>
          <a:bodyPr lIns="0" tIns="0" rIns="0" bIns="0" rtlCol="0" anchor="t">
            <a:spAutoFit/>
          </a:bodyPr>
          <a:lstStyle/>
          <a:p>
            <a:pPr marL="0" lvl="0" indent="0" algn="ctr">
              <a:lnSpc>
                <a:spcPts val="3895"/>
              </a:lnSpc>
              <a:spcBef>
                <a:spcPct val="0"/>
              </a:spcBef>
            </a:pPr>
            <a:r>
              <a:rPr lang="en-US" sz="3246" b="1" u="none" strike="noStrike">
                <a:solidFill>
                  <a:srgbClr val="2F2F2F"/>
                </a:solidFill>
                <a:latin typeface="Arimo Bold"/>
                <a:ea typeface="Arimo Bold"/>
                <a:cs typeface="Arimo Bold"/>
                <a:sym typeface="Arimo Bold"/>
              </a:rPr>
              <a:t>同时翻译的最大挑战就是在低延迟和翻译质量之间找到平衡。</a:t>
            </a:r>
          </a:p>
          <a:p>
            <a:pPr marL="0" lvl="0" indent="0" algn="ctr">
              <a:lnSpc>
                <a:spcPts val="3895"/>
              </a:lnSpc>
              <a:spcBef>
                <a:spcPct val="0"/>
              </a:spcBef>
            </a:pPr>
            <a:r>
              <a:rPr lang="en-US" sz="3246" b="1" u="none" strike="noStrike">
                <a:solidFill>
                  <a:srgbClr val="2F2F2F"/>
                </a:solidFill>
                <a:latin typeface="Arimo Bold"/>
                <a:ea typeface="Arimo Bold"/>
                <a:cs typeface="Arimo Bold"/>
                <a:sym typeface="Arimo Bold"/>
              </a:rPr>
              <a:t>理想情况下，希望机器能够在源语言输入的过程中快速翻译目标语言。</a:t>
            </a:r>
          </a:p>
        </p:txBody>
      </p:sp>
      <p:sp>
        <p:nvSpPr>
          <p:cNvPr id="10" name="TextBox 10"/>
          <p:cNvSpPr txBox="1"/>
          <p:nvPr/>
        </p:nvSpPr>
        <p:spPr>
          <a:xfrm>
            <a:off x="4492743" y="4273627"/>
            <a:ext cx="3603149" cy="558800"/>
          </a:xfrm>
          <a:prstGeom prst="rect">
            <a:avLst/>
          </a:prstGeom>
        </p:spPr>
        <p:txBody>
          <a:bodyPr lIns="0" tIns="0" rIns="0" bIns="0" rtlCol="0" anchor="t">
            <a:spAutoFit/>
          </a:bodyPr>
          <a:lstStyle/>
          <a:p>
            <a:pPr marL="0" lvl="0" indent="0" algn="l">
              <a:lnSpc>
                <a:spcPts val="4255"/>
              </a:lnSpc>
              <a:spcBef>
                <a:spcPct val="0"/>
              </a:spcBef>
            </a:pPr>
            <a:r>
              <a:rPr lang="en-US" sz="3546" b="1" u="none" strike="noStrike">
                <a:solidFill>
                  <a:srgbClr val="2F2F2F"/>
                </a:solidFill>
                <a:latin typeface="Arimo Bold"/>
                <a:ea typeface="Arimo Bold"/>
                <a:cs typeface="Arimo Bold"/>
                <a:sym typeface="Arimo Bold"/>
              </a:rPr>
              <a:t>Wait-k策略的挑战</a:t>
            </a:r>
          </a:p>
        </p:txBody>
      </p:sp>
      <p:sp>
        <p:nvSpPr>
          <p:cNvPr id="11" name="TextBox 11"/>
          <p:cNvSpPr txBox="1"/>
          <p:nvPr/>
        </p:nvSpPr>
        <p:spPr>
          <a:xfrm>
            <a:off x="5149174" y="5022927"/>
            <a:ext cx="2549843" cy="525785"/>
          </a:xfrm>
          <a:prstGeom prst="rect">
            <a:avLst/>
          </a:prstGeom>
        </p:spPr>
        <p:txBody>
          <a:bodyPr wrap="square" lIns="0" tIns="0" rIns="0" bIns="0" rtlCol="0" anchor="t">
            <a:spAutoFit/>
          </a:bodyPr>
          <a:lstStyle/>
          <a:p>
            <a:pPr marL="0" lvl="0" indent="0" algn="ctr">
              <a:lnSpc>
                <a:spcPts val="4135"/>
              </a:lnSpc>
              <a:spcBef>
                <a:spcPct val="0"/>
              </a:spcBef>
            </a:pPr>
            <a:r>
              <a:rPr lang="en-US" sz="3446" b="1" dirty="0" err="1">
                <a:solidFill>
                  <a:srgbClr val="2F2F2F"/>
                </a:solidFill>
                <a:latin typeface="Arimo Bold"/>
                <a:ea typeface="Arimo Bold"/>
                <a:cs typeface="Arimo Bold"/>
                <a:sym typeface="Arimo Bold"/>
              </a:rPr>
              <a:t>上下文不足</a:t>
            </a:r>
            <a:endParaRPr lang="en-US" sz="3446" b="1" dirty="0">
              <a:solidFill>
                <a:srgbClr val="2F2F2F"/>
              </a:solidFill>
              <a:latin typeface="Arimo Bold"/>
              <a:ea typeface="Arimo Bold"/>
              <a:cs typeface="Arimo Bold"/>
              <a:sym typeface="Arimo Bold"/>
            </a:endParaRPr>
          </a:p>
        </p:txBody>
      </p:sp>
      <p:sp>
        <p:nvSpPr>
          <p:cNvPr id="12" name="TextBox 12"/>
          <p:cNvSpPr txBox="1"/>
          <p:nvPr/>
        </p:nvSpPr>
        <p:spPr>
          <a:xfrm>
            <a:off x="10571896" y="5041977"/>
            <a:ext cx="2763104" cy="512961"/>
          </a:xfrm>
          <a:prstGeom prst="rect">
            <a:avLst/>
          </a:prstGeom>
        </p:spPr>
        <p:txBody>
          <a:bodyPr wrap="square" lIns="0" tIns="0" rIns="0" bIns="0" rtlCol="0" anchor="t">
            <a:spAutoFit/>
          </a:bodyPr>
          <a:lstStyle/>
          <a:p>
            <a:pPr marL="0" lvl="0" indent="0" algn="l">
              <a:lnSpc>
                <a:spcPts val="4015"/>
              </a:lnSpc>
              <a:spcBef>
                <a:spcPct val="0"/>
              </a:spcBef>
            </a:pPr>
            <a:r>
              <a:rPr lang="en-US" sz="3346" b="1" u="none" strike="noStrike">
                <a:solidFill>
                  <a:srgbClr val="2F2F2F"/>
                </a:solidFill>
                <a:latin typeface="Arimo Bold"/>
                <a:ea typeface="Arimo Bold"/>
                <a:cs typeface="Arimo Bold"/>
                <a:sym typeface="Arimo Bold"/>
              </a:rPr>
              <a:t>上下文不匹配</a:t>
            </a:r>
          </a:p>
        </p:txBody>
      </p:sp>
      <p:sp>
        <p:nvSpPr>
          <p:cNvPr id="13" name="TextBox 13"/>
          <p:cNvSpPr txBox="1"/>
          <p:nvPr/>
        </p:nvSpPr>
        <p:spPr>
          <a:xfrm>
            <a:off x="9868820" y="4283152"/>
            <a:ext cx="8083339" cy="539750"/>
          </a:xfrm>
          <a:prstGeom prst="rect">
            <a:avLst/>
          </a:prstGeom>
        </p:spPr>
        <p:txBody>
          <a:bodyPr lIns="0" tIns="0" rIns="0" bIns="0" rtlCol="0" anchor="t">
            <a:spAutoFit/>
          </a:bodyPr>
          <a:lstStyle/>
          <a:p>
            <a:pPr marL="0" lvl="0" indent="0" algn="l">
              <a:lnSpc>
                <a:spcPts val="4081"/>
              </a:lnSpc>
              <a:spcBef>
                <a:spcPct val="0"/>
              </a:spcBef>
            </a:pPr>
            <a:r>
              <a:rPr lang="en-US" sz="3401" b="1" u="none" strike="noStrike">
                <a:solidFill>
                  <a:srgbClr val="2F2F2F"/>
                </a:solidFill>
                <a:latin typeface="Arimo Bold"/>
                <a:ea typeface="Arimo Bold"/>
                <a:cs typeface="Arimo Bold"/>
                <a:sym typeface="Arimo Bold"/>
              </a:rPr>
              <a:t>训练与推理阶段不一致</a:t>
            </a:r>
          </a:p>
        </p:txBody>
      </p:sp>
      <p:sp>
        <p:nvSpPr>
          <p:cNvPr id="14" name="TextBox 14"/>
          <p:cNvSpPr txBox="1"/>
          <p:nvPr/>
        </p:nvSpPr>
        <p:spPr>
          <a:xfrm>
            <a:off x="8426091" y="7759395"/>
            <a:ext cx="1441133" cy="685800"/>
          </a:xfrm>
          <a:prstGeom prst="rect">
            <a:avLst/>
          </a:prstGeom>
        </p:spPr>
        <p:txBody>
          <a:bodyPr lIns="0" tIns="0" rIns="0" bIns="0" rtlCol="0" anchor="t">
            <a:spAutoFit/>
          </a:bodyPr>
          <a:lstStyle/>
          <a:p>
            <a:pPr marL="0" lvl="0" indent="0" algn="ctr">
              <a:lnSpc>
                <a:spcPts val="5215"/>
              </a:lnSpc>
              <a:spcBef>
                <a:spcPct val="0"/>
              </a:spcBef>
            </a:pPr>
            <a:r>
              <a:rPr lang="en-US" sz="4346" b="1">
                <a:solidFill>
                  <a:srgbClr val="2F2F2F"/>
                </a:solidFill>
                <a:latin typeface="Arimo Bold"/>
                <a:ea typeface="Arimo Bold"/>
                <a:cs typeface="Arimo Bold"/>
                <a:sym typeface="Arimo Bold"/>
              </a:rPr>
              <a:t>LLMs</a:t>
            </a:r>
          </a:p>
        </p:txBody>
      </p:sp>
      <p:sp>
        <p:nvSpPr>
          <p:cNvPr id="15" name="TextBox 15"/>
          <p:cNvSpPr txBox="1"/>
          <p:nvPr/>
        </p:nvSpPr>
        <p:spPr>
          <a:xfrm>
            <a:off x="4457255" y="7778445"/>
            <a:ext cx="2133600" cy="666750"/>
          </a:xfrm>
          <a:prstGeom prst="rect">
            <a:avLst/>
          </a:prstGeom>
        </p:spPr>
        <p:txBody>
          <a:bodyPr lIns="0" tIns="0" rIns="0" bIns="0" rtlCol="0" anchor="t">
            <a:spAutoFit/>
          </a:bodyPr>
          <a:lstStyle/>
          <a:p>
            <a:pPr algn="ctr">
              <a:lnSpc>
                <a:spcPts val="5040"/>
              </a:lnSpc>
              <a:spcBef>
                <a:spcPct val="0"/>
              </a:spcBef>
            </a:pPr>
            <a:r>
              <a:rPr lang="en-US" sz="4200" b="1">
                <a:solidFill>
                  <a:srgbClr val="2F2F2F"/>
                </a:solidFill>
                <a:latin typeface="Arimo Bold"/>
                <a:ea typeface="Arimo Bold"/>
                <a:cs typeface="Arimo Bold"/>
                <a:sym typeface="Arimo Bold"/>
              </a:rPr>
              <a:t>微调能力</a:t>
            </a:r>
          </a:p>
        </p:txBody>
      </p:sp>
      <p:sp>
        <p:nvSpPr>
          <p:cNvPr id="16" name="TextBox 16"/>
          <p:cNvSpPr txBox="1"/>
          <p:nvPr/>
        </p:nvSpPr>
        <p:spPr>
          <a:xfrm>
            <a:off x="11499320" y="7827066"/>
            <a:ext cx="2133600" cy="666750"/>
          </a:xfrm>
          <a:prstGeom prst="rect">
            <a:avLst/>
          </a:prstGeom>
        </p:spPr>
        <p:txBody>
          <a:bodyPr lIns="0" tIns="0" rIns="0" bIns="0" rtlCol="0" anchor="t">
            <a:spAutoFit/>
          </a:bodyPr>
          <a:lstStyle/>
          <a:p>
            <a:pPr algn="ctr">
              <a:lnSpc>
                <a:spcPts val="5040"/>
              </a:lnSpc>
              <a:spcBef>
                <a:spcPct val="0"/>
              </a:spcBef>
            </a:pPr>
            <a:r>
              <a:rPr lang="en-US" sz="4200" b="1">
                <a:solidFill>
                  <a:srgbClr val="2F2F2F"/>
                </a:solidFill>
                <a:latin typeface="Arimo Bold"/>
                <a:ea typeface="Arimo Bold"/>
                <a:cs typeface="Arimo Bold"/>
                <a:sym typeface="Arimo Bold"/>
              </a:rPr>
              <a:t>生成能力</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929" y="257602"/>
            <a:ext cx="19376985" cy="12864077"/>
          </a:xfrm>
          <a:custGeom>
            <a:avLst/>
            <a:gdLst/>
            <a:ahLst/>
            <a:cxnLst/>
            <a:rect l="l" t="t" r="r" b="b"/>
            <a:pathLst>
              <a:path w="19376985" h="12864077">
                <a:moveTo>
                  <a:pt x="0" y="0"/>
                </a:moveTo>
                <a:lnTo>
                  <a:pt x="19376985" y="0"/>
                </a:lnTo>
                <a:lnTo>
                  <a:pt x="19376985" y="12864077"/>
                </a:lnTo>
                <a:lnTo>
                  <a:pt x="0" y="12864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713286" y="3531602"/>
            <a:ext cx="6531507" cy="857250"/>
          </a:xfrm>
          <a:prstGeom prst="rect">
            <a:avLst/>
          </a:prstGeom>
        </p:spPr>
        <p:txBody>
          <a:bodyPr lIns="0" tIns="0" rIns="0" bIns="0" rtlCol="0" anchor="t">
            <a:spAutoFit/>
          </a:bodyPr>
          <a:lstStyle/>
          <a:p>
            <a:pPr algn="l">
              <a:lnSpc>
                <a:spcPts val="6480"/>
              </a:lnSpc>
            </a:pPr>
            <a:r>
              <a:rPr lang="en-US" sz="5400" b="1">
                <a:solidFill>
                  <a:srgbClr val="2F2F2F"/>
                </a:solidFill>
                <a:latin typeface="Arimo Bold"/>
                <a:ea typeface="Arimo Bold"/>
                <a:cs typeface="Arimo Bold"/>
                <a:sym typeface="Arimo Bold"/>
              </a:rPr>
              <a:t>技术框架</a:t>
            </a:r>
          </a:p>
        </p:txBody>
      </p:sp>
      <p:sp>
        <p:nvSpPr>
          <p:cNvPr id="4" name="TextBox 4"/>
          <p:cNvSpPr txBox="1"/>
          <p:nvPr/>
        </p:nvSpPr>
        <p:spPr>
          <a:xfrm>
            <a:off x="625585" y="1419300"/>
            <a:ext cx="7696479" cy="6066282"/>
          </a:xfrm>
          <a:prstGeom prst="rect">
            <a:avLst/>
          </a:prstGeom>
        </p:spPr>
        <p:txBody>
          <a:bodyPr lIns="0" tIns="0" rIns="0" bIns="0" rtlCol="0" anchor="t">
            <a:spAutoFit/>
          </a:bodyPr>
          <a:lstStyle/>
          <a:p>
            <a:pPr algn="ctr">
              <a:lnSpc>
                <a:spcPts val="46494"/>
              </a:lnSpc>
            </a:pPr>
            <a:r>
              <a:rPr lang="en-US" sz="43050" spc="79">
                <a:solidFill>
                  <a:srgbClr val="8CC0D0"/>
                </a:solidFill>
                <a:latin typeface="Archivo Black"/>
                <a:ea typeface="Archivo Black"/>
                <a:cs typeface="Archivo Black"/>
                <a:sym typeface="Archivo Black"/>
              </a:rPr>
              <a:t>03</a:t>
            </a:r>
          </a:p>
        </p:txBody>
      </p:sp>
      <p:sp>
        <p:nvSpPr>
          <p:cNvPr id="5" name="TextBox 5"/>
          <p:cNvSpPr txBox="1"/>
          <p:nvPr/>
        </p:nvSpPr>
        <p:spPr>
          <a:xfrm>
            <a:off x="8458200" y="4568190"/>
            <a:ext cx="8801100" cy="575310"/>
          </a:xfrm>
          <a:prstGeom prst="rect">
            <a:avLst/>
          </a:prstGeom>
        </p:spPr>
        <p:txBody>
          <a:bodyPr lIns="0" tIns="0" rIns="0" bIns="0" rtlCol="0" anchor="t">
            <a:spAutoFit/>
          </a:bodyPr>
          <a:lstStyle/>
          <a:p>
            <a:pPr marL="0" lvl="0" indent="0" algn="l">
              <a:lnSpc>
                <a:spcPts val="4860"/>
              </a:lnSpc>
              <a:spcBef>
                <a:spcPct val="0"/>
              </a:spcBef>
            </a:pPr>
            <a:r>
              <a:rPr lang="en-US" sz="2700" u="none" strike="noStrike">
                <a:solidFill>
                  <a:srgbClr val="000000"/>
                </a:solidFill>
                <a:latin typeface="Arimo"/>
                <a:ea typeface="Arimo"/>
                <a:cs typeface="Arimo"/>
                <a:sym typeface="Arimo"/>
              </a:rPr>
              <a:t>首个开源的针对SimulMT LLMs的微调和评估管道开发框架</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95805" y="858364"/>
            <a:ext cx="15503976" cy="657225"/>
          </a:xfrm>
          <a:prstGeom prst="rect">
            <a:avLst/>
          </a:prstGeom>
        </p:spPr>
        <p:txBody>
          <a:bodyPr lIns="0" tIns="0" rIns="0" bIns="0" rtlCol="0" anchor="t">
            <a:spAutoFit/>
          </a:bodyPr>
          <a:lstStyle/>
          <a:p>
            <a:pPr algn="l">
              <a:lnSpc>
                <a:spcPts val="5040"/>
              </a:lnSpc>
            </a:pPr>
            <a:r>
              <a:rPr lang="en-US" sz="4200" b="1">
                <a:solidFill>
                  <a:srgbClr val="2F2F2F"/>
                </a:solidFill>
                <a:latin typeface="Arimo Bold"/>
                <a:ea typeface="Arimo Bold"/>
                <a:cs typeface="Arimo Bold"/>
                <a:sym typeface="Arimo Bold"/>
              </a:rPr>
              <a:t>框架实现</a:t>
            </a:r>
          </a:p>
        </p:txBody>
      </p:sp>
      <p:grpSp>
        <p:nvGrpSpPr>
          <p:cNvPr id="4" name="Group 4"/>
          <p:cNvGrpSpPr/>
          <p:nvPr/>
        </p:nvGrpSpPr>
        <p:grpSpPr>
          <a:xfrm rot="6535270">
            <a:off x="16023780" y="1261119"/>
            <a:ext cx="437823" cy="377433"/>
            <a:chOff x="0" y="0"/>
            <a:chExt cx="583764" cy="503244"/>
          </a:xfrm>
        </p:grpSpPr>
        <p:sp>
          <p:nvSpPr>
            <p:cNvPr id="5" name="Freeform 5"/>
            <p:cNvSpPr/>
            <p:nvPr/>
          </p:nvSpPr>
          <p:spPr>
            <a:xfrm>
              <a:off x="0" y="0"/>
              <a:ext cx="583819" cy="503301"/>
            </a:xfrm>
            <a:custGeom>
              <a:avLst/>
              <a:gdLst/>
              <a:ahLst/>
              <a:cxnLst/>
              <a:rect l="l" t="t" r="r" b="b"/>
              <a:pathLst>
                <a:path w="583819" h="503301">
                  <a:moveTo>
                    <a:pt x="0" y="503301"/>
                  </a:moveTo>
                  <a:lnTo>
                    <a:pt x="291846" y="0"/>
                  </a:lnTo>
                  <a:lnTo>
                    <a:pt x="583819" y="503301"/>
                  </a:lnTo>
                  <a:close/>
                </a:path>
              </a:pathLst>
            </a:custGeom>
            <a:solidFill>
              <a:srgbClr val="8CC0D0">
                <a:alpha val="19608"/>
              </a:srgbClr>
            </a:solidFill>
          </p:spPr>
        </p:sp>
      </p:grpSp>
      <p:grpSp>
        <p:nvGrpSpPr>
          <p:cNvPr id="6" name="Group 6"/>
          <p:cNvGrpSpPr/>
          <p:nvPr/>
        </p:nvGrpSpPr>
        <p:grpSpPr>
          <a:xfrm rot="-7858568">
            <a:off x="14486670" y="633042"/>
            <a:ext cx="496319" cy="427860"/>
            <a:chOff x="0" y="0"/>
            <a:chExt cx="661758" cy="570480"/>
          </a:xfrm>
        </p:grpSpPr>
        <p:sp>
          <p:nvSpPr>
            <p:cNvPr id="7" name="Freeform 7"/>
            <p:cNvSpPr/>
            <p:nvPr/>
          </p:nvSpPr>
          <p:spPr>
            <a:xfrm>
              <a:off x="0" y="0"/>
              <a:ext cx="661797" cy="570484"/>
            </a:xfrm>
            <a:custGeom>
              <a:avLst/>
              <a:gdLst/>
              <a:ahLst/>
              <a:cxnLst/>
              <a:rect l="l" t="t" r="r" b="b"/>
              <a:pathLst>
                <a:path w="661797" h="570484">
                  <a:moveTo>
                    <a:pt x="0" y="570484"/>
                  </a:moveTo>
                  <a:lnTo>
                    <a:pt x="330835" y="0"/>
                  </a:lnTo>
                  <a:lnTo>
                    <a:pt x="661797" y="570484"/>
                  </a:lnTo>
                  <a:close/>
                </a:path>
              </a:pathLst>
            </a:custGeom>
            <a:solidFill>
              <a:srgbClr val="F4605F">
                <a:alpha val="19608"/>
              </a:srgbClr>
            </a:solidFill>
          </p:spPr>
        </p:sp>
      </p:grpSp>
      <p:sp>
        <p:nvSpPr>
          <p:cNvPr id="8" name="Freeform 8"/>
          <p:cNvSpPr/>
          <p:nvPr/>
        </p:nvSpPr>
        <p:spPr>
          <a:xfrm>
            <a:off x="152498" y="1564065"/>
            <a:ext cx="8674744" cy="7739812"/>
          </a:xfrm>
          <a:custGeom>
            <a:avLst/>
            <a:gdLst/>
            <a:ahLst/>
            <a:cxnLst/>
            <a:rect l="l" t="t" r="r" b="b"/>
            <a:pathLst>
              <a:path w="8674744" h="7739812">
                <a:moveTo>
                  <a:pt x="0" y="0"/>
                </a:moveTo>
                <a:lnTo>
                  <a:pt x="8674743" y="0"/>
                </a:lnTo>
                <a:lnTo>
                  <a:pt x="8674743" y="7739812"/>
                </a:lnTo>
                <a:lnTo>
                  <a:pt x="0" y="7739812"/>
                </a:lnTo>
                <a:lnTo>
                  <a:pt x="0" y="0"/>
                </a:lnTo>
                <a:close/>
              </a:path>
            </a:pathLst>
          </a:custGeom>
          <a:blipFill>
            <a:blip r:embed="rId4"/>
            <a:stretch>
              <a:fillRect/>
            </a:stretch>
          </a:blipFill>
        </p:spPr>
      </p:sp>
      <p:sp>
        <p:nvSpPr>
          <p:cNvPr id="9" name="Freeform 9"/>
          <p:cNvSpPr/>
          <p:nvPr/>
        </p:nvSpPr>
        <p:spPr>
          <a:xfrm>
            <a:off x="9906850" y="7692847"/>
            <a:ext cx="159951" cy="853072"/>
          </a:xfrm>
          <a:custGeom>
            <a:avLst/>
            <a:gdLst/>
            <a:ahLst/>
            <a:cxnLst/>
            <a:rect l="l" t="t" r="r" b="b"/>
            <a:pathLst>
              <a:path w="159951" h="853072">
                <a:moveTo>
                  <a:pt x="0" y="0"/>
                </a:moveTo>
                <a:lnTo>
                  <a:pt x="159951" y="0"/>
                </a:lnTo>
                <a:lnTo>
                  <a:pt x="159951" y="853073"/>
                </a:lnTo>
                <a:lnTo>
                  <a:pt x="0" y="853073"/>
                </a:lnTo>
                <a:lnTo>
                  <a:pt x="0" y="0"/>
                </a:lnTo>
                <a:close/>
              </a:path>
            </a:pathLst>
          </a:custGeom>
          <a:blipFill>
            <a:blip r:embed="rId5"/>
            <a:stretch>
              <a:fillRect/>
            </a:stretch>
          </a:blipFill>
        </p:spPr>
      </p:sp>
      <p:sp>
        <p:nvSpPr>
          <p:cNvPr id="10" name="Freeform 10"/>
          <p:cNvSpPr/>
          <p:nvPr/>
        </p:nvSpPr>
        <p:spPr>
          <a:xfrm>
            <a:off x="9986826" y="4195178"/>
            <a:ext cx="159951" cy="853072"/>
          </a:xfrm>
          <a:custGeom>
            <a:avLst/>
            <a:gdLst/>
            <a:ahLst/>
            <a:cxnLst/>
            <a:rect l="l" t="t" r="r" b="b"/>
            <a:pathLst>
              <a:path w="159951" h="853072">
                <a:moveTo>
                  <a:pt x="0" y="0"/>
                </a:moveTo>
                <a:lnTo>
                  <a:pt x="159951" y="0"/>
                </a:lnTo>
                <a:lnTo>
                  <a:pt x="159951" y="853072"/>
                </a:lnTo>
                <a:lnTo>
                  <a:pt x="0" y="853072"/>
                </a:lnTo>
                <a:lnTo>
                  <a:pt x="0" y="0"/>
                </a:lnTo>
                <a:close/>
              </a:path>
            </a:pathLst>
          </a:custGeom>
          <a:blipFill>
            <a:blip r:embed="rId5"/>
            <a:stretch>
              <a:fillRect/>
            </a:stretch>
          </a:blipFill>
        </p:spPr>
      </p:sp>
      <p:sp>
        <p:nvSpPr>
          <p:cNvPr id="11" name="TextBox 11"/>
          <p:cNvSpPr txBox="1"/>
          <p:nvPr/>
        </p:nvSpPr>
        <p:spPr>
          <a:xfrm>
            <a:off x="5039916" y="908606"/>
            <a:ext cx="12445047" cy="492125"/>
          </a:xfrm>
          <a:prstGeom prst="rect">
            <a:avLst/>
          </a:prstGeom>
        </p:spPr>
        <p:txBody>
          <a:bodyPr lIns="0" tIns="0" rIns="0" bIns="0" rtlCol="0" anchor="t">
            <a:spAutoFit/>
          </a:bodyPr>
          <a:lstStyle/>
          <a:p>
            <a:pPr algn="ctr">
              <a:lnSpc>
                <a:spcPts val="3720"/>
              </a:lnSpc>
              <a:spcBef>
                <a:spcPct val="0"/>
              </a:spcBef>
            </a:pPr>
            <a:r>
              <a:rPr lang="en-US" sz="3100" b="1">
                <a:solidFill>
                  <a:srgbClr val="2F2F2F"/>
                </a:solidFill>
                <a:latin typeface="Arimo Bold"/>
                <a:ea typeface="Arimo Bold"/>
                <a:cs typeface="Arimo Bold"/>
                <a:sym typeface="Arimo Bold"/>
              </a:rPr>
              <a:t>结合大型语言模型（LLM） 和 Wait-k策略，优化同时翻译的质量和效率</a:t>
            </a:r>
          </a:p>
        </p:txBody>
      </p:sp>
      <p:sp>
        <p:nvSpPr>
          <p:cNvPr id="12" name="TextBox 12"/>
          <p:cNvSpPr txBox="1"/>
          <p:nvPr/>
        </p:nvSpPr>
        <p:spPr>
          <a:xfrm>
            <a:off x="9906850" y="2251291"/>
            <a:ext cx="3733800" cy="666750"/>
          </a:xfrm>
          <a:prstGeom prst="rect">
            <a:avLst/>
          </a:prstGeom>
        </p:spPr>
        <p:txBody>
          <a:bodyPr lIns="0" tIns="0" rIns="0" bIns="0" rtlCol="0" anchor="t">
            <a:spAutoFit/>
          </a:bodyPr>
          <a:lstStyle/>
          <a:p>
            <a:pPr algn="ctr">
              <a:lnSpc>
                <a:spcPts val="5040"/>
              </a:lnSpc>
              <a:spcBef>
                <a:spcPct val="0"/>
              </a:spcBef>
            </a:pPr>
            <a:r>
              <a:rPr lang="en-US" sz="4200" b="1">
                <a:solidFill>
                  <a:srgbClr val="2F2F2F"/>
                </a:solidFill>
                <a:latin typeface="Arimo Bold"/>
                <a:ea typeface="Arimo Bold"/>
                <a:cs typeface="Arimo Bold"/>
                <a:sym typeface="Arimo Bold"/>
              </a:rPr>
              <a:t>三个核心模块：</a:t>
            </a:r>
          </a:p>
        </p:txBody>
      </p:sp>
      <p:sp>
        <p:nvSpPr>
          <p:cNvPr id="13" name="TextBox 13"/>
          <p:cNvSpPr txBox="1"/>
          <p:nvPr/>
        </p:nvSpPr>
        <p:spPr>
          <a:xfrm>
            <a:off x="9547793" y="3067599"/>
            <a:ext cx="8449247" cy="5553075"/>
          </a:xfrm>
          <a:prstGeom prst="rect">
            <a:avLst/>
          </a:prstGeom>
        </p:spPr>
        <p:txBody>
          <a:bodyPr lIns="0" tIns="0" rIns="0" bIns="0" rtlCol="0" anchor="t">
            <a:spAutoFit/>
          </a:bodyPr>
          <a:lstStyle/>
          <a:p>
            <a:pPr marL="712475" lvl="1" indent="-356237" algn="l">
              <a:lnSpc>
                <a:spcPts val="3960"/>
              </a:lnSpc>
              <a:buFont typeface="Arial"/>
              <a:buChar char="•"/>
            </a:pPr>
            <a:r>
              <a:rPr lang="en-US" sz="3300" b="1">
                <a:solidFill>
                  <a:srgbClr val="2F2F2F"/>
                </a:solidFill>
                <a:latin typeface="Arimo Bold"/>
                <a:ea typeface="Arimo Bold"/>
                <a:cs typeface="Arimo Bold"/>
                <a:sym typeface="Arimo Bold"/>
              </a:rPr>
              <a:t>提示构造器（Prompt Constructor）</a:t>
            </a:r>
          </a:p>
          <a:p>
            <a:pPr algn="l">
              <a:lnSpc>
                <a:spcPts val="3960"/>
              </a:lnSpc>
            </a:pPr>
            <a:r>
              <a:rPr lang="en-US" sz="3300" b="1">
                <a:solidFill>
                  <a:srgbClr val="2F2F2F"/>
                </a:solidFill>
                <a:latin typeface="Arimo Bold"/>
                <a:ea typeface="Arimo Bold"/>
                <a:cs typeface="Arimo Bold"/>
                <a:sym typeface="Arimo Bold"/>
              </a:rPr>
              <a:t>   两种提示结构：</a:t>
            </a:r>
          </a:p>
          <a:p>
            <a:pPr algn="l">
              <a:lnSpc>
                <a:spcPts val="3960"/>
              </a:lnSpc>
            </a:pPr>
            <a:r>
              <a:rPr lang="en-US" sz="3300" b="1">
                <a:solidFill>
                  <a:srgbClr val="2F2F2F"/>
                </a:solidFill>
                <a:latin typeface="Arimo Bold"/>
                <a:ea typeface="Arimo Bold"/>
                <a:cs typeface="Arimo Bold"/>
                <a:sym typeface="Arimo Bold"/>
              </a:rPr>
              <a:t>      Split Source-Target Prompt Structure</a:t>
            </a:r>
          </a:p>
          <a:p>
            <a:pPr algn="l">
              <a:lnSpc>
                <a:spcPts val="3960"/>
              </a:lnSpc>
            </a:pPr>
            <a:r>
              <a:rPr lang="en-US" sz="3300" b="1">
                <a:solidFill>
                  <a:srgbClr val="2F2F2F"/>
                </a:solidFill>
                <a:latin typeface="Arimo Bold"/>
                <a:ea typeface="Arimo Bold"/>
                <a:cs typeface="Arimo Bold"/>
                <a:sym typeface="Arimo Bold"/>
              </a:rPr>
              <a:t>      Single Output Word Prompt Structure</a:t>
            </a:r>
          </a:p>
          <a:p>
            <a:pPr algn="l">
              <a:lnSpc>
                <a:spcPts val="3960"/>
              </a:lnSpc>
            </a:pPr>
            <a:endParaRPr lang="en-US" sz="3300" b="1">
              <a:solidFill>
                <a:srgbClr val="2F2F2F"/>
              </a:solidFill>
              <a:latin typeface="Arimo Bold"/>
              <a:ea typeface="Arimo Bold"/>
              <a:cs typeface="Arimo Bold"/>
              <a:sym typeface="Arimo Bold"/>
            </a:endParaRPr>
          </a:p>
          <a:p>
            <a:pPr marL="712475" lvl="1" indent="-356237" algn="l">
              <a:lnSpc>
                <a:spcPts val="3960"/>
              </a:lnSpc>
              <a:buFont typeface="Arial"/>
              <a:buChar char="•"/>
            </a:pPr>
            <a:r>
              <a:rPr lang="en-US" sz="3300" b="1">
                <a:solidFill>
                  <a:srgbClr val="2F2F2F"/>
                </a:solidFill>
                <a:latin typeface="Arimo Bold"/>
                <a:ea typeface="Arimo Bold"/>
                <a:cs typeface="Arimo Bold"/>
                <a:sym typeface="Arimo Bold"/>
              </a:rPr>
              <a:t>大规模语言模型（LLM）</a:t>
            </a:r>
          </a:p>
          <a:p>
            <a:pPr algn="l">
              <a:lnSpc>
                <a:spcPts val="3960"/>
              </a:lnSpc>
            </a:pPr>
            <a:r>
              <a:rPr lang="en-US" sz="3300" b="1">
                <a:solidFill>
                  <a:srgbClr val="2F2F2F"/>
                </a:solidFill>
                <a:latin typeface="Arimo Bold"/>
                <a:ea typeface="Arimo Bold"/>
                <a:cs typeface="Arimo Bold"/>
                <a:sym typeface="Arimo Bold"/>
              </a:rPr>
              <a:t>   参数高效微调——PEFT</a:t>
            </a:r>
          </a:p>
          <a:p>
            <a:pPr algn="l">
              <a:lnSpc>
                <a:spcPts val="3960"/>
              </a:lnSpc>
            </a:pPr>
            <a:endParaRPr lang="en-US" sz="3300" b="1">
              <a:solidFill>
                <a:srgbClr val="2F2F2F"/>
              </a:solidFill>
              <a:latin typeface="Arimo Bold"/>
              <a:ea typeface="Arimo Bold"/>
              <a:cs typeface="Arimo Bold"/>
              <a:sym typeface="Arimo Bold"/>
            </a:endParaRPr>
          </a:p>
          <a:p>
            <a:pPr marL="712475" lvl="1" indent="-356237" algn="l">
              <a:lnSpc>
                <a:spcPts val="3960"/>
              </a:lnSpc>
              <a:buFont typeface="Arial"/>
              <a:buChar char="•"/>
            </a:pPr>
            <a:r>
              <a:rPr lang="en-US" sz="3300" b="1">
                <a:solidFill>
                  <a:srgbClr val="2F2F2F"/>
                </a:solidFill>
                <a:latin typeface="Arimo Bold"/>
                <a:ea typeface="Arimo Bold"/>
                <a:cs typeface="Arimo Bold"/>
                <a:sym typeface="Arimo Bold"/>
              </a:rPr>
              <a:t>微调与推理机制</a:t>
            </a:r>
          </a:p>
          <a:p>
            <a:pPr algn="l">
              <a:lnSpc>
                <a:spcPts val="3960"/>
              </a:lnSpc>
            </a:pPr>
            <a:r>
              <a:rPr lang="en-US" sz="3300" b="1">
                <a:solidFill>
                  <a:srgbClr val="2F2F2F"/>
                </a:solidFill>
                <a:latin typeface="Arimo Bold"/>
                <a:ea typeface="Arimo Bold"/>
                <a:cs typeface="Arimo Bold"/>
                <a:sym typeface="Arimo Bold"/>
              </a:rPr>
              <a:t>      扩展的训练数据</a:t>
            </a:r>
          </a:p>
          <a:p>
            <a:pPr algn="l">
              <a:lnSpc>
                <a:spcPts val="3960"/>
              </a:lnSpc>
            </a:pPr>
            <a:r>
              <a:rPr lang="en-US" sz="3300" b="1">
                <a:solidFill>
                  <a:srgbClr val="2F2F2F"/>
                </a:solidFill>
                <a:latin typeface="Arimo Bold"/>
                <a:ea typeface="Arimo Bold"/>
                <a:cs typeface="Arimo Bold"/>
                <a:sym typeface="Arimo Bold"/>
              </a:rPr>
              <a:t>      严格课程设计</a:t>
            </a:r>
          </a:p>
        </p:txBody>
      </p:sp>
      <p:sp>
        <p:nvSpPr>
          <p:cNvPr id="14" name="TextBox 14"/>
          <p:cNvSpPr txBox="1"/>
          <p:nvPr/>
        </p:nvSpPr>
        <p:spPr>
          <a:xfrm>
            <a:off x="609600" y="9428636"/>
            <a:ext cx="7597701" cy="538609"/>
          </a:xfrm>
          <a:prstGeom prst="rect">
            <a:avLst/>
          </a:prstGeom>
        </p:spPr>
        <p:txBody>
          <a:bodyPr wrap="square" lIns="0" tIns="0" rIns="0" bIns="0" rtlCol="0" anchor="t">
            <a:spAutoFit/>
          </a:bodyPr>
          <a:lstStyle/>
          <a:p>
            <a:pPr algn="ctr">
              <a:lnSpc>
                <a:spcPts val="4200"/>
              </a:lnSpc>
              <a:spcBef>
                <a:spcPct val="0"/>
              </a:spcBef>
            </a:pPr>
            <a:r>
              <a:rPr lang="en-US" sz="3500" b="1" dirty="0">
                <a:solidFill>
                  <a:srgbClr val="2F2F2F"/>
                </a:solidFill>
                <a:latin typeface="Arimo Bold"/>
                <a:ea typeface="Arimo Bold"/>
                <a:cs typeface="Arimo Bold"/>
                <a:sym typeface="Arimo Bold"/>
              </a:rPr>
              <a:t>The overview of the framework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218" y="716696"/>
            <a:ext cx="657416" cy="847369"/>
          </a:xfrm>
          <a:custGeom>
            <a:avLst/>
            <a:gdLst/>
            <a:ahLst/>
            <a:cxnLst/>
            <a:rect l="l" t="t" r="r" b="b"/>
            <a:pathLst>
              <a:path w="657416" h="847369">
                <a:moveTo>
                  <a:pt x="0" y="0"/>
                </a:moveTo>
                <a:lnTo>
                  <a:pt x="657417" y="0"/>
                </a:lnTo>
                <a:lnTo>
                  <a:pt x="657417" y="847369"/>
                </a:lnTo>
                <a:lnTo>
                  <a:pt x="0" y="847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95805" y="858364"/>
            <a:ext cx="15503976" cy="666750"/>
          </a:xfrm>
          <a:prstGeom prst="rect">
            <a:avLst/>
          </a:prstGeom>
        </p:spPr>
        <p:txBody>
          <a:bodyPr lIns="0" tIns="0" rIns="0" bIns="0" rtlCol="0" anchor="t">
            <a:spAutoFit/>
          </a:bodyPr>
          <a:lstStyle/>
          <a:p>
            <a:pPr algn="l">
              <a:lnSpc>
                <a:spcPts val="5040"/>
              </a:lnSpc>
            </a:pPr>
            <a:r>
              <a:rPr lang="en-US" sz="4200" b="1">
                <a:solidFill>
                  <a:srgbClr val="2F2F2F"/>
                </a:solidFill>
                <a:latin typeface="Arimo Bold"/>
                <a:ea typeface="Arimo Bold"/>
                <a:cs typeface="Arimo Bold"/>
                <a:sym typeface="Arimo Bold"/>
              </a:rPr>
              <a:t>提示构造器——解决上下文不匹配问题</a:t>
            </a:r>
          </a:p>
        </p:txBody>
      </p:sp>
      <p:sp>
        <p:nvSpPr>
          <p:cNvPr id="4" name="Freeform 4"/>
          <p:cNvSpPr/>
          <p:nvPr/>
        </p:nvSpPr>
        <p:spPr>
          <a:xfrm>
            <a:off x="2407639" y="3572147"/>
            <a:ext cx="13625122" cy="2895338"/>
          </a:xfrm>
          <a:custGeom>
            <a:avLst/>
            <a:gdLst/>
            <a:ahLst/>
            <a:cxnLst/>
            <a:rect l="l" t="t" r="r" b="b"/>
            <a:pathLst>
              <a:path w="13625122" h="2895338">
                <a:moveTo>
                  <a:pt x="0" y="0"/>
                </a:moveTo>
                <a:lnTo>
                  <a:pt x="13625122" y="0"/>
                </a:lnTo>
                <a:lnTo>
                  <a:pt x="13625122" y="2895338"/>
                </a:lnTo>
                <a:lnTo>
                  <a:pt x="0" y="2895338"/>
                </a:lnTo>
                <a:lnTo>
                  <a:pt x="0" y="0"/>
                </a:lnTo>
                <a:close/>
              </a:path>
            </a:pathLst>
          </a:custGeom>
          <a:blipFill>
            <a:blip r:embed="rId4"/>
            <a:stretch>
              <a:fillRect/>
            </a:stretch>
          </a:blipFill>
        </p:spPr>
      </p:sp>
      <p:sp>
        <p:nvSpPr>
          <p:cNvPr id="5" name="TextBox 5"/>
          <p:cNvSpPr txBox="1"/>
          <p:nvPr/>
        </p:nvSpPr>
        <p:spPr>
          <a:xfrm>
            <a:off x="2335598" y="1743197"/>
            <a:ext cx="5423218" cy="666750"/>
          </a:xfrm>
          <a:prstGeom prst="rect">
            <a:avLst/>
          </a:prstGeom>
        </p:spPr>
        <p:txBody>
          <a:bodyPr lIns="0" tIns="0" rIns="0" bIns="0" rtlCol="0" anchor="t">
            <a:spAutoFit/>
          </a:bodyPr>
          <a:lstStyle/>
          <a:p>
            <a:pPr algn="ctr">
              <a:lnSpc>
                <a:spcPts val="5040"/>
              </a:lnSpc>
              <a:spcBef>
                <a:spcPct val="0"/>
              </a:spcBef>
            </a:pPr>
            <a:r>
              <a:rPr lang="en-US" sz="4200" b="1">
                <a:solidFill>
                  <a:srgbClr val="2F2F2F"/>
                </a:solidFill>
                <a:latin typeface="Arimo Bold"/>
                <a:ea typeface="Arimo Bold"/>
                <a:cs typeface="Arimo Bold"/>
                <a:sym typeface="Arimo Bold"/>
              </a:rPr>
              <a:t>1.分割源-目标提示结构</a:t>
            </a:r>
          </a:p>
        </p:txBody>
      </p:sp>
      <p:sp>
        <p:nvSpPr>
          <p:cNvPr id="6" name="TextBox 6"/>
          <p:cNvSpPr txBox="1"/>
          <p:nvPr/>
        </p:nvSpPr>
        <p:spPr>
          <a:xfrm rot="60000">
            <a:off x="2406328" y="6728734"/>
            <a:ext cx="4838471" cy="666750"/>
          </a:xfrm>
          <a:prstGeom prst="rect">
            <a:avLst/>
          </a:prstGeom>
        </p:spPr>
        <p:txBody>
          <a:bodyPr lIns="0" tIns="0" rIns="0" bIns="0" rtlCol="0" anchor="t">
            <a:spAutoFit/>
          </a:bodyPr>
          <a:lstStyle/>
          <a:p>
            <a:pPr algn="ctr">
              <a:lnSpc>
                <a:spcPts val="5040"/>
              </a:lnSpc>
              <a:spcBef>
                <a:spcPct val="0"/>
              </a:spcBef>
            </a:pPr>
            <a:r>
              <a:rPr lang="en-US" sz="4200" b="1">
                <a:solidFill>
                  <a:srgbClr val="2F2F2F"/>
                </a:solidFill>
                <a:latin typeface="Arimo Bold"/>
                <a:ea typeface="Arimo Bold"/>
                <a:cs typeface="Arimo Bold"/>
                <a:sym typeface="Arimo Bold"/>
              </a:rPr>
              <a:t>2.单输出词提示结构</a:t>
            </a:r>
          </a:p>
        </p:txBody>
      </p:sp>
      <p:sp>
        <p:nvSpPr>
          <p:cNvPr id="7" name="TextBox 7"/>
          <p:cNvSpPr txBox="1"/>
          <p:nvPr/>
        </p:nvSpPr>
        <p:spPr>
          <a:xfrm>
            <a:off x="2558086" y="2629022"/>
            <a:ext cx="13131410" cy="483352"/>
          </a:xfrm>
          <a:prstGeom prst="rect">
            <a:avLst/>
          </a:prstGeom>
        </p:spPr>
        <p:txBody>
          <a:bodyPr lIns="0" tIns="0" rIns="0" bIns="0" rtlCol="0" anchor="t">
            <a:spAutoFit/>
          </a:bodyPr>
          <a:lstStyle/>
          <a:p>
            <a:pPr algn="l">
              <a:lnSpc>
                <a:spcPts val="3630"/>
              </a:lnSpc>
              <a:spcBef>
                <a:spcPct val="0"/>
              </a:spcBef>
            </a:pPr>
            <a:r>
              <a:rPr lang="en-US" sz="3025" b="1">
                <a:solidFill>
                  <a:srgbClr val="2F2F2F"/>
                </a:solidFill>
                <a:latin typeface="Arimo Bold"/>
                <a:ea typeface="Arimo Bold"/>
                <a:cs typeface="Arimo Bold"/>
                <a:sym typeface="Arimo Bold"/>
              </a:rPr>
              <a:t>遵循经典的NMT提示，源句包含在提示中，目标句是LLM的输出。</a:t>
            </a:r>
          </a:p>
        </p:txBody>
      </p:sp>
      <p:sp>
        <p:nvSpPr>
          <p:cNvPr id="8" name="TextBox 8"/>
          <p:cNvSpPr txBox="1"/>
          <p:nvPr/>
        </p:nvSpPr>
        <p:spPr>
          <a:xfrm>
            <a:off x="2558086" y="7572385"/>
            <a:ext cx="6530975" cy="482600"/>
          </a:xfrm>
          <a:prstGeom prst="rect">
            <a:avLst/>
          </a:prstGeom>
        </p:spPr>
        <p:txBody>
          <a:bodyPr lIns="0" tIns="0" rIns="0" bIns="0" rtlCol="0" anchor="t">
            <a:spAutoFit/>
          </a:bodyPr>
          <a:lstStyle/>
          <a:p>
            <a:pPr marL="0" lvl="0" indent="0" algn="l">
              <a:lnSpc>
                <a:spcPts val="3630"/>
              </a:lnSpc>
              <a:spcBef>
                <a:spcPct val="0"/>
              </a:spcBef>
            </a:pPr>
            <a:r>
              <a:rPr lang="en-US" sz="3025" b="1" u="none" strike="noStrike">
                <a:solidFill>
                  <a:srgbClr val="2F2F2F"/>
                </a:solidFill>
                <a:latin typeface="Arimo Bold"/>
                <a:ea typeface="Arimo Bold"/>
                <a:cs typeface="Arimo Bold"/>
                <a:sym typeface="Arimo Bold"/>
              </a:rPr>
              <a:t>将当前目标翻译假设嵌入到模型输出中</a:t>
            </a:r>
          </a:p>
        </p:txBody>
      </p:sp>
      <p:sp>
        <p:nvSpPr>
          <p:cNvPr id="9" name="TextBox 9"/>
          <p:cNvSpPr txBox="1"/>
          <p:nvPr/>
        </p:nvSpPr>
        <p:spPr>
          <a:xfrm>
            <a:off x="2558086" y="8274061"/>
            <a:ext cx="13324228" cy="946150"/>
          </a:xfrm>
          <a:prstGeom prst="rect">
            <a:avLst/>
          </a:prstGeom>
        </p:spPr>
        <p:txBody>
          <a:bodyPr lIns="0" tIns="0" rIns="0" bIns="0" rtlCol="0" anchor="t">
            <a:spAutoFit/>
          </a:bodyPr>
          <a:lstStyle/>
          <a:p>
            <a:pPr marL="0" lvl="0" indent="0" algn="l">
              <a:lnSpc>
                <a:spcPts val="3630"/>
              </a:lnSpc>
              <a:spcBef>
                <a:spcPct val="0"/>
              </a:spcBef>
            </a:pPr>
            <a:r>
              <a:rPr lang="en-US" sz="3025" b="1" u="none" strike="noStrike">
                <a:solidFill>
                  <a:srgbClr val="2F2F2F"/>
                </a:solidFill>
                <a:latin typeface="Arimo Bold"/>
                <a:ea typeface="Arimo Bold"/>
                <a:cs typeface="Arimo Bold"/>
                <a:sym typeface="Arimo Bold"/>
              </a:rPr>
              <a:t>而不是允许先前翻译步骤中的目标翻译假设被包含在损失中，所提出的提示结构将这些先前的翻译假设移到提示中。</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390</Words>
  <Application>Microsoft Office PowerPoint</Application>
  <PresentationFormat>自定义</PresentationFormat>
  <Paragraphs>115</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 Bold</vt:lpstr>
      <vt:lpstr>思源黑体</vt:lpstr>
      <vt:lpstr>字由点字典黑 Bold</vt:lpstr>
      <vt:lpstr>Archivo Black</vt:lpstr>
      <vt:lpstr>Arial</vt:lpstr>
      <vt:lpstr>Calibri</vt:lpstr>
      <vt:lpstr>Arimo</vt:lpstr>
      <vt:lpstr>Arimo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信息检索系统论文汇报ppt.pptx 副本 副本</dc:title>
  <cp:lastModifiedBy>清画 邢</cp:lastModifiedBy>
  <cp:revision>4</cp:revision>
  <dcterms:created xsi:type="dcterms:W3CDTF">2006-08-16T00:00:00Z</dcterms:created>
  <dcterms:modified xsi:type="dcterms:W3CDTF">2024-10-20T14:38:16Z</dcterms:modified>
  <dc:identifier>DAGT5qbU1RI</dc:identifier>
</cp:coreProperties>
</file>